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81"/>
  </p:notesMasterIdLst>
  <p:handoutMasterIdLst>
    <p:handoutMasterId r:id="rId82"/>
  </p:handoutMasterIdLst>
  <p:sldIdLst>
    <p:sldId id="274" r:id="rId3"/>
    <p:sldId id="468" r:id="rId4"/>
    <p:sldId id="401" r:id="rId5"/>
    <p:sldId id="508" r:id="rId6"/>
    <p:sldId id="509" r:id="rId7"/>
    <p:sldId id="510" r:id="rId8"/>
    <p:sldId id="511" r:id="rId9"/>
    <p:sldId id="519" r:id="rId10"/>
    <p:sldId id="521" r:id="rId11"/>
    <p:sldId id="512" r:id="rId12"/>
    <p:sldId id="513" r:id="rId13"/>
    <p:sldId id="514" r:id="rId14"/>
    <p:sldId id="515" r:id="rId15"/>
    <p:sldId id="526" r:id="rId16"/>
    <p:sldId id="527" r:id="rId17"/>
    <p:sldId id="469" r:id="rId18"/>
    <p:sldId id="470" r:id="rId19"/>
    <p:sldId id="471" r:id="rId20"/>
    <p:sldId id="506" r:id="rId21"/>
    <p:sldId id="472" r:id="rId22"/>
    <p:sldId id="517" r:id="rId23"/>
    <p:sldId id="484" r:id="rId24"/>
    <p:sldId id="518" r:id="rId25"/>
    <p:sldId id="485" r:id="rId26"/>
    <p:sldId id="474" r:id="rId27"/>
    <p:sldId id="486" r:id="rId28"/>
    <p:sldId id="487" r:id="rId29"/>
    <p:sldId id="488" r:id="rId30"/>
    <p:sldId id="522" r:id="rId31"/>
    <p:sldId id="489" r:id="rId32"/>
    <p:sldId id="523" r:id="rId33"/>
    <p:sldId id="524" r:id="rId34"/>
    <p:sldId id="492" r:id="rId35"/>
    <p:sldId id="525" r:id="rId36"/>
    <p:sldId id="494" r:id="rId37"/>
    <p:sldId id="496" r:id="rId38"/>
    <p:sldId id="497" r:id="rId39"/>
    <p:sldId id="529" r:id="rId40"/>
    <p:sldId id="530" r:id="rId41"/>
    <p:sldId id="531" r:id="rId42"/>
    <p:sldId id="532" r:id="rId43"/>
    <p:sldId id="533" r:id="rId44"/>
    <p:sldId id="541" r:id="rId45"/>
    <p:sldId id="542" r:id="rId46"/>
    <p:sldId id="543" r:id="rId47"/>
    <p:sldId id="544" r:id="rId48"/>
    <p:sldId id="539" r:id="rId49"/>
    <p:sldId id="545" r:id="rId50"/>
    <p:sldId id="546" r:id="rId51"/>
    <p:sldId id="535" r:id="rId52"/>
    <p:sldId id="537" r:id="rId53"/>
    <p:sldId id="538" r:id="rId54"/>
    <p:sldId id="501" r:id="rId55"/>
    <p:sldId id="534" r:id="rId56"/>
    <p:sldId id="551" r:id="rId57"/>
    <p:sldId id="552" r:id="rId58"/>
    <p:sldId id="553" r:id="rId59"/>
    <p:sldId id="549" r:id="rId60"/>
    <p:sldId id="550" r:id="rId61"/>
    <p:sldId id="554" r:id="rId62"/>
    <p:sldId id="566" r:id="rId63"/>
    <p:sldId id="567" r:id="rId64"/>
    <p:sldId id="556" r:id="rId65"/>
    <p:sldId id="568" r:id="rId66"/>
    <p:sldId id="569" r:id="rId67"/>
    <p:sldId id="570" r:id="rId68"/>
    <p:sldId id="571" r:id="rId69"/>
    <p:sldId id="559" r:id="rId70"/>
    <p:sldId id="562" r:id="rId71"/>
    <p:sldId id="563" r:id="rId72"/>
    <p:sldId id="565" r:id="rId73"/>
    <p:sldId id="547" r:id="rId74"/>
    <p:sldId id="502" r:id="rId75"/>
    <p:sldId id="503" r:id="rId76"/>
    <p:sldId id="505" r:id="rId77"/>
    <p:sldId id="466" r:id="rId78"/>
    <p:sldId id="400" r:id="rId79"/>
    <p:sldId id="572" r:id="rId8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468"/>
            <p14:sldId id="401"/>
          </p14:sldIdLst>
        </p14:section>
        <p14:section name="Threads" id="{05BCF34A-8661-4AD7-B202-63D8D0FD3326}">
          <p14:sldIdLst>
            <p14:sldId id="508"/>
            <p14:sldId id="509"/>
            <p14:sldId id="510"/>
            <p14:sldId id="511"/>
            <p14:sldId id="519"/>
            <p14:sldId id="521"/>
            <p14:sldId id="512"/>
            <p14:sldId id="513"/>
            <p14:sldId id="514"/>
            <p14:sldId id="515"/>
            <p14:sldId id="526"/>
            <p14:sldId id="527"/>
          </p14:sldIdLst>
        </p14:section>
        <p14:section name="Synchronous Programming" id="{B2115837-DCA9-46A8-ADAD-6E3138ECCEC2}">
          <p14:sldIdLst>
            <p14:sldId id="469"/>
            <p14:sldId id="470"/>
            <p14:sldId id="471"/>
            <p14:sldId id="506"/>
            <p14:sldId id="472"/>
          </p14:sldIdLst>
        </p14:section>
        <p14:section name="Asynchronous Programming" id="{93FC89DF-414B-4AF7-8DA1-D3100AF6FA66}">
          <p14:sldIdLst>
            <p14:sldId id="517"/>
            <p14:sldId id="484"/>
            <p14:sldId id="518"/>
            <p14:sldId id="485"/>
            <p14:sldId id="474"/>
          </p14:sldIdLst>
        </p14:section>
        <p14:section name="Tasks" id="{B94A8AAE-9ED2-4F9D-874F-DA5F5D81C1F2}">
          <p14:sldIdLst>
            <p14:sldId id="486"/>
            <p14:sldId id="487"/>
            <p14:sldId id="488"/>
            <p14:sldId id="522"/>
            <p14:sldId id="489"/>
            <p14:sldId id="523"/>
            <p14:sldId id="524"/>
            <p14:sldId id="492"/>
            <p14:sldId id="525"/>
            <p14:sldId id="494"/>
            <p14:sldId id="496"/>
            <p14:sldId id="497"/>
            <p14:sldId id="529"/>
            <p14:sldId id="530"/>
            <p14:sldId id="531"/>
            <p14:sldId id="532"/>
            <p14:sldId id="533"/>
            <p14:sldId id="541"/>
            <p14:sldId id="542"/>
            <p14:sldId id="543"/>
            <p14:sldId id="544"/>
            <p14:sldId id="539"/>
            <p14:sldId id="545"/>
            <p14:sldId id="546"/>
            <p14:sldId id="535"/>
            <p14:sldId id="537"/>
            <p14:sldId id="538"/>
          </p14:sldIdLst>
        </p14:section>
        <p14:section name="TCP Networking" id="{7C5AEC48-4E9F-41C4-AC32-AC098E3E183B}">
          <p14:sldIdLst>
            <p14:sldId id="501"/>
            <p14:sldId id="534"/>
            <p14:sldId id="551"/>
            <p14:sldId id="552"/>
            <p14:sldId id="553"/>
            <p14:sldId id="549"/>
            <p14:sldId id="550"/>
            <p14:sldId id="554"/>
            <p14:sldId id="566"/>
            <p14:sldId id="567"/>
            <p14:sldId id="556"/>
            <p14:sldId id="568"/>
            <p14:sldId id="569"/>
            <p14:sldId id="570"/>
            <p14:sldId id="571"/>
            <p14:sldId id="559"/>
            <p14:sldId id="562"/>
            <p14:sldId id="563"/>
            <p14:sldId id="565"/>
          </p14:sldIdLst>
        </p14:section>
        <p14:section name="Operating System Concurrency" id="{6ABE95C2-59A3-468B-85C0-6301D1B988D7}">
          <p14:sldIdLst>
            <p14:sldId id="547"/>
            <p14:sldId id="502"/>
            <p14:sldId id="503"/>
          </p14:sldIdLst>
        </p14:section>
        <p14:section name="Conclusion" id="{10E03AB1-9AA8-4E86-9A64-D741901E50A2}">
          <p14:sldIdLst>
            <p14:sldId id="505"/>
            <p14:sldId id="466"/>
            <p14:sldId id="400"/>
            <p14:sldId id="5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72A"/>
    <a:srgbClr val="F62E2E"/>
    <a:srgbClr val="FD5D5D"/>
    <a:srgbClr val="FE9C9C"/>
    <a:srgbClr val="FE5050"/>
    <a:srgbClr val="3399FF"/>
    <a:srgbClr val="F3BE60"/>
    <a:srgbClr val="FDFFFF"/>
    <a:srgbClr val="F3CD60"/>
    <a:srgbClr val="FFF0D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39" autoAdjust="0"/>
    <p:restoredTop sz="94533" autoAdjust="0"/>
  </p:normalViewPr>
  <p:slideViewPr>
    <p:cSldViewPr>
      <p:cViewPr varScale="1">
        <p:scale>
          <a:sx n="72" d="100"/>
          <a:sy n="72" d="100"/>
        </p:scale>
        <p:origin x="438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92"/>
    </p:cViewPr>
  </p:sorterViewPr>
  <p:notesViewPr>
    <p:cSldViewPr showGuides="1">
      <p:cViewPr varScale="1">
        <p:scale>
          <a:sx n="55" d="100"/>
          <a:sy n="55" d="100"/>
        </p:scale>
        <p:origin x="2880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microsoft.com/office/2015/10/relationships/revisionInfo" Target="revisionInfo.xml"/><Relationship Id="rId61" Type="http://schemas.openxmlformats.org/officeDocument/2006/relationships/slide" Target="slides/slide59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9/16/2017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D76B48-857F-4E3A-B30D-EFD8DEDF63DB}" type="slidenum">
              <a:rPr lang="en-US"/>
              <a:pPr/>
              <a:t>75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21784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76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461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78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517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9/16/2017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6AA9B6E-EF24-4358-8895-FE1BE297D996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97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4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30.png"/><Relationship Id="rId3" Type="http://schemas.openxmlformats.org/officeDocument/2006/relationships/slide" Target="slide4.xml"/><Relationship Id="rId7" Type="http://schemas.openxmlformats.org/officeDocument/2006/relationships/image" Target="../media/image13.png"/><Relationship Id="rId12" Type="http://schemas.openxmlformats.org/officeDocument/2006/relationships/slide" Target="slide26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image" Target="../media/image15.png"/><Relationship Id="rId5" Type="http://schemas.openxmlformats.org/officeDocument/2006/relationships/image" Target="../media/image13.png"/><Relationship Id="rId10" Type="http://schemas.openxmlformats.org/officeDocument/2006/relationships/image" Target="../media/image14.png"/><Relationship Id="rId4" Type="http://schemas.openxmlformats.org/officeDocument/2006/relationships/image" Target="../media/image100.png"/><Relationship Id="rId9" Type="http://schemas.openxmlformats.org/officeDocument/2006/relationships/slide" Target="slide2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2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csharp-web-development-basics" TargetMode="External"/><Relationship Id="rId7" Type="http://schemas.openxmlformats.org/officeDocument/2006/relationships/image" Target="../media/image39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1.png"/><Relationship Id="rId5" Type="http://schemas.openxmlformats.org/officeDocument/2006/relationships/image" Target="../media/image38.png"/><Relationship Id="rId15" Type="http://schemas.openxmlformats.org/officeDocument/2006/relationships/image" Target="../media/image43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5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0.png"/><Relationship Id="rId14" Type="http://schemas.openxmlformats.org/officeDocument/2006/relationships/hyperlink" Target="http://www.telenor.bg/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46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8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Asynchronous Processing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366413" y="1881653"/>
            <a:ext cx="7382341" cy="1752600"/>
          </a:xfrm>
        </p:spPr>
        <p:txBody>
          <a:bodyPr/>
          <a:lstStyle/>
          <a:p>
            <a:r>
              <a:rPr lang="en-US" dirty="0"/>
              <a:t>Writing Concurrent Code in C#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1823098">
            <a:off x="5038786" y="3845408"/>
            <a:ext cx="1844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Asynchronous Processing</a:t>
            </a:r>
          </a:p>
        </p:txBody>
      </p:sp>
      <p:pic>
        <p:nvPicPr>
          <p:cNvPr id="17" name="Picture 16">
            <a:hlinkClick r:id="rId6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83" y="2205368"/>
            <a:ext cx="2175525" cy="5426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775665-D39D-4A63-8C86-04CE9CFC9E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605" y="3451767"/>
            <a:ext cx="4939738" cy="26325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D06D7B-7F5B-419D-A42A-6971A1C2B8C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D1A8713-18AC-4C8D-9CE4-FF32075D41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341" y="889552"/>
            <a:ext cx="11529490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List&lt;long&gt; numbers = new List&lt;long&gt;();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Thread t = new Thread(() =&gt; 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SumOddNumbers(numbers, 10, 100000000L));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t.Start();            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Console.WriteLine("What should I do?");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while (true)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string command = Console.ReadLine();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if (command == "exit") break;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t.Join();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D4EC0AD-FAE6-44E5-AA3E-0EE1928812FB}"/>
              </a:ext>
            </a:extLst>
          </p:cNvPr>
          <p:cNvSpPr/>
          <p:nvPr/>
        </p:nvSpPr>
        <p:spPr>
          <a:xfrm>
            <a:off x="379412" y="3031436"/>
            <a:ext cx="7848600" cy="2786268"/>
          </a:xfrm>
          <a:prstGeom prst="roundRect">
            <a:avLst>
              <a:gd name="adj" fmla="val 8526"/>
            </a:avLst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– Example</a:t>
            </a: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7832612" y="5437514"/>
            <a:ext cx="3733800" cy="1012172"/>
          </a:xfrm>
          <a:prstGeom prst="wedgeRoundRectCallout">
            <a:avLst>
              <a:gd name="adj1" fmla="val -39179"/>
              <a:gd name="adj2" fmla="val -110666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Console interface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remains unblocked</a:t>
            </a:r>
            <a:endParaRPr lang="bg-BG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80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thread has its own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stack</a:t>
            </a:r>
          </a:p>
          <a:p>
            <a:pPr lvl="1"/>
            <a:r>
              <a:rPr lang="en-US" dirty="0"/>
              <a:t>The start (bottom) of the stack is the method from which the thread began execution</a:t>
            </a:r>
          </a:p>
          <a:p>
            <a:pPr lvl="1"/>
            <a:r>
              <a:rPr lang="en-US" dirty="0"/>
              <a:t>Each method (frame) stores local variables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Stack</a:t>
            </a:r>
          </a:p>
        </p:txBody>
      </p:sp>
      <p:graphicFrame>
        <p:nvGraphicFramePr>
          <p:cNvPr id="5" name="Group 134"/>
          <p:cNvGraphicFramePr>
            <a:graphicFrameLocks/>
          </p:cNvGraphicFramePr>
          <p:nvPr>
            <p:extLst/>
          </p:nvPr>
        </p:nvGraphicFramePr>
        <p:xfrm>
          <a:off x="1827212" y="3972580"/>
          <a:ext cx="3505200" cy="198120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...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IsPrime()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PrintAllPrimes()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Main()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589212" y="6029980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noProof="1"/>
              <a:t>main thread</a:t>
            </a:r>
          </a:p>
        </p:txBody>
      </p:sp>
      <p:graphicFrame>
        <p:nvGraphicFramePr>
          <p:cNvPr id="7" name="Group 134"/>
          <p:cNvGraphicFramePr>
            <a:graphicFrameLocks/>
          </p:cNvGraphicFramePr>
          <p:nvPr>
            <p:extLst/>
          </p:nvPr>
        </p:nvGraphicFramePr>
        <p:xfrm>
          <a:off x="6018212" y="3961978"/>
          <a:ext cx="3505200" cy="148590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...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IsValidUrl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DownloadAsync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323012" y="5582960"/>
            <a:ext cx="2955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noProof="1"/>
              <a:t>background thread</a:t>
            </a:r>
          </a:p>
        </p:txBody>
      </p:sp>
    </p:spTree>
    <p:extLst>
      <p:ext uri="{BB962C8B-B14F-4D97-AF65-F5344CB8AC3E}">
        <p14:creationId xmlns:p14="http://schemas.microsoft.com/office/powerpoint/2010/main" val="263486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race condition</a:t>
            </a:r>
            <a:r>
              <a:rPr lang="en-US" sz="3200" dirty="0"/>
              <a:t> occurs when two or more threads access shared data and they try to change it at the same time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Race Conditions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8012" y="2667000"/>
            <a:ext cx="10750505" cy="37463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List&lt;int&gt; numbers = Enumerable.Range(0, 10000).ToList();</a:t>
            </a:r>
            <a:endParaRPr lang="en-US" sz="2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nn-NO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(int i = 0; i &lt; 4; i++)</a:t>
            </a:r>
          </a:p>
          <a:p>
            <a:pPr marL="182880"/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new Thread(() =&gt;</a:t>
            </a:r>
          </a:p>
          <a:p>
            <a:pPr marL="182880"/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while (numbers.Count &gt; 0)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numbers.RemoveAt(numbers.Count - 1);</a:t>
            </a:r>
          </a:p>
          <a:p>
            <a:pPr marL="182880"/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}).Start();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026" name="Picture 2" descr="https://cdn3.iconfinder.com/data/icons/musthave/256/Delet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212" y="4876800"/>
            <a:ext cx="1371600" cy="13716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19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thread-safe</a:t>
            </a:r>
            <a:r>
              <a:rPr lang="en-US" dirty="0"/>
              <a:t> resource can be safely accessed by multiple threads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lock</a:t>
            </a:r>
            <a:r>
              <a:rPr lang="en-US" dirty="0"/>
              <a:t> keyword grants access to only one thread at a time</a:t>
            </a:r>
          </a:p>
          <a:p>
            <a:pPr lvl="2"/>
            <a:r>
              <a:rPr lang="en-US" dirty="0"/>
              <a:t>Avoids race conditions</a:t>
            </a:r>
          </a:p>
          <a:p>
            <a:pPr lvl="1"/>
            <a:r>
              <a:rPr lang="en-US" dirty="0"/>
              <a:t>Blocks any other threads until the lock is released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Safety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96924" y="4280556"/>
            <a:ext cx="10591800" cy="23613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(numbers)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if (numbers.Count == 0) break;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int lastIndex = numbers.Count - 1;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numbers.RemoveAt(lastIndex);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pic>
        <p:nvPicPr>
          <p:cNvPr id="2054" name="Picture 6" descr="http://png-4.findicons.com/files/icons/1008/quiet/256/y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069" y="5377096"/>
            <a:ext cx="1295400" cy="12954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05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Exceptions cannot be handled outside a thread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Handling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43476" y="1805138"/>
            <a:ext cx="10896600" cy="31000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try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new Thread(DoWork).Start();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catch (Exception ex)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Console.WriteLine("Exception!");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BEEB5A9-72C8-403F-9063-3E67FF0481A2}"/>
              </a:ext>
            </a:extLst>
          </p:cNvPr>
          <p:cNvSpPr/>
          <p:nvPr/>
        </p:nvSpPr>
        <p:spPr>
          <a:xfrm>
            <a:off x="912812" y="4022510"/>
            <a:ext cx="5715000" cy="4572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B4A210-CE3C-4EAB-B955-CE2B7940F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323" y="5035100"/>
            <a:ext cx="10896600" cy="162273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 static void DoWork() 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throw new ArgumentNullException();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AutoShape 23">
            <a:extLst>
              <a:ext uri="{FF2B5EF4-FFF2-40B4-BE49-F238E27FC236}">
                <a16:creationId xmlns:a16="http://schemas.microsoft.com/office/drawing/2014/main" id="{24285429-7A1E-457D-85AC-1BF2763E01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3612" y="3020842"/>
            <a:ext cx="3733800" cy="1012172"/>
          </a:xfrm>
          <a:prstGeom prst="wedgeRoundRectCallout">
            <a:avLst>
              <a:gd name="adj1" fmla="val -67573"/>
              <a:gd name="adj2" fmla="val 73943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part will never be reached</a:t>
            </a:r>
            <a:endParaRPr lang="bg-BG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62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  <p:bldP spid="9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Handling – the Right Way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34399" y="1257550"/>
            <a:ext cx="10896600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new Thread(DoWork).Start();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B4A210-CE3C-4EAB-B955-CE2B7940F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399" y="2057400"/>
            <a:ext cx="10896600" cy="42080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 static void DoWork()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try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throw new ArgumentNullException();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catch (Exception ex)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Console.WriteLine("Exception handled!");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}            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FD42BC9-13D9-41EA-9A5C-AEF91C9582A0}"/>
              </a:ext>
            </a:extLst>
          </p:cNvPr>
          <p:cNvSpPr/>
          <p:nvPr/>
        </p:nvSpPr>
        <p:spPr>
          <a:xfrm>
            <a:off x="836612" y="2819400"/>
            <a:ext cx="7467600" cy="3124200"/>
          </a:xfrm>
          <a:prstGeom prst="roundRect">
            <a:avLst>
              <a:gd name="adj" fmla="val 5519"/>
            </a:avLst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AutoShape 23">
            <a:extLst>
              <a:ext uri="{FF2B5EF4-FFF2-40B4-BE49-F238E27FC236}">
                <a16:creationId xmlns:a16="http://schemas.microsoft.com/office/drawing/2014/main" id="{C799F456-5BCF-4865-80FE-2B1F024D46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6424" y="1408084"/>
            <a:ext cx="3388809" cy="1437820"/>
          </a:xfrm>
          <a:prstGeom prst="wedgeRoundRectCallout">
            <a:avLst>
              <a:gd name="adj1" fmla="val -58188"/>
              <a:gd name="adj2" fmla="val 100672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Exceptions should be handled inside the executed method(s)</a:t>
            </a:r>
            <a:endParaRPr lang="bg-BG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73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Programming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ED2BD6-E965-4EEF-84A1-4F8EA1E34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148" y="5773600"/>
            <a:ext cx="10896600" cy="692873"/>
          </a:xfrm>
        </p:spPr>
        <p:txBody>
          <a:bodyPr/>
          <a:lstStyle/>
          <a:p>
            <a:r>
              <a:rPr lang="en-US" dirty="0"/>
              <a:t>Benefits and Drawbacks</a:t>
            </a:r>
          </a:p>
        </p:txBody>
      </p:sp>
      <p:pic>
        <p:nvPicPr>
          <p:cNvPr id="3" name="Picture 2" descr="http://med2heal.com/wp-content/uploads/Step_by_step_Blaustich_beschnibbel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448" y="1981200"/>
            <a:ext cx="5334000" cy="2667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536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Executing program components sequentially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i.e. "Sequential programming"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Actions happen one after another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Uses a single thread of a single process</a:t>
            </a:r>
          </a:p>
          <a:p>
            <a:pPr>
              <a:lnSpc>
                <a:spcPct val="100000"/>
              </a:lnSpc>
            </a:pPr>
            <a:r>
              <a:rPr lang="en-US" dirty="0"/>
              <a:t>Components wait for previous components to finish</a:t>
            </a:r>
          </a:p>
          <a:p>
            <a:pPr>
              <a:lnSpc>
                <a:spcPct val="100000"/>
              </a:lnSpc>
            </a:pPr>
            <a:r>
              <a:rPr lang="en-US" dirty="0"/>
              <a:t>Program resources are accessible at all points</a:t>
            </a:r>
            <a:endParaRPr lang="bg-B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Programming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36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Synchronous code is executed step by step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Code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34119" y="1998185"/>
            <a:ext cx="7602612" cy="45466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void Main()</a:t>
            </a:r>
          </a:p>
          <a:p>
            <a:pPr marL="182880"/>
            <a:r>
              <a:rPr lang="en-US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int n = int.Parse(Console.ReadLine());</a:t>
            </a:r>
          </a:p>
          <a:p>
            <a:pPr marL="182880"/>
            <a:r>
              <a:rPr lang="nn-NO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PrintNumbersInRange(0, 10);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Console.WriteLine("Done.");</a:t>
            </a:r>
          </a:p>
          <a:p>
            <a:pPr marL="182880"/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2880"/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void PrintNumbersInRange(int a, int b)</a:t>
            </a:r>
          </a:p>
          <a:p>
            <a:pPr marL="182880"/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nn-NO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(int i = a; i &lt;= b; i++)</a:t>
            </a:r>
          </a:p>
          <a:p>
            <a:pPr marL="182880"/>
            <a:r>
              <a:rPr lang="en-US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Console.WriteLine(i);</a:t>
            </a:r>
          </a:p>
          <a:p>
            <a:pPr marL="182880"/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182880"/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8365086" y="1998185"/>
            <a:ext cx="3201326" cy="6096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 n = int.Parse(..)</a:t>
            </a:r>
          </a:p>
        </p:txBody>
      </p:sp>
      <p:sp>
        <p:nvSpPr>
          <p:cNvPr id="8" name="Rectangle 7"/>
          <p:cNvSpPr/>
          <p:nvPr/>
        </p:nvSpPr>
        <p:spPr>
          <a:xfrm>
            <a:off x="8361767" y="3392903"/>
            <a:ext cx="3201326" cy="6096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PrintNumbersInRange()</a:t>
            </a:r>
          </a:p>
        </p:txBody>
      </p:sp>
      <p:sp>
        <p:nvSpPr>
          <p:cNvPr id="9" name="Rectangle 8"/>
          <p:cNvSpPr/>
          <p:nvPr/>
        </p:nvSpPr>
        <p:spPr>
          <a:xfrm>
            <a:off x="8365086" y="4787621"/>
            <a:ext cx="3201326" cy="6096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Console.WriteLine(..)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77858" y="6063267"/>
            <a:ext cx="667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AA8123AF-5DD2-4093-A6CE-3D796B1F1B8B}"/>
              </a:ext>
            </a:extLst>
          </p:cNvPr>
          <p:cNvSpPr/>
          <p:nvPr/>
        </p:nvSpPr>
        <p:spPr>
          <a:xfrm>
            <a:off x="9817230" y="4178614"/>
            <a:ext cx="290400" cy="4228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28780B8B-FEBA-47FF-8060-6E7AC1E428CB}"/>
              </a:ext>
            </a:extLst>
          </p:cNvPr>
          <p:cNvSpPr/>
          <p:nvPr/>
        </p:nvSpPr>
        <p:spPr>
          <a:xfrm>
            <a:off x="9817230" y="2788906"/>
            <a:ext cx="290400" cy="4228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EECCD10A-0048-46EF-9032-A722BEEF1B21}"/>
              </a:ext>
            </a:extLst>
          </p:cNvPr>
          <p:cNvSpPr/>
          <p:nvPr/>
        </p:nvSpPr>
        <p:spPr>
          <a:xfrm>
            <a:off x="9826703" y="5639642"/>
            <a:ext cx="290400" cy="4228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73605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6" grpId="0"/>
      <p:bldP spid="21" grpId="0" animBg="1"/>
      <p:bldP spid="22" grpId="0" animBg="1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715597" cy="1110780"/>
          </a:xfrm>
        </p:spPr>
        <p:txBody>
          <a:bodyPr>
            <a:normAutofit/>
          </a:bodyPr>
          <a:lstStyle/>
          <a:p>
            <a:r>
              <a:rPr lang="en-US" dirty="0"/>
              <a:t>Synchronous Code - Long Running Operation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9124" y="1752600"/>
            <a:ext cx="10850577" cy="40233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Console.Write("Enter your name: ");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 name = Console.ReadLine();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(int i = 0; i &lt; int.MaxValue; i++)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Execute some operations here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            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Console.WriteLine($"Hello, {name}!");</a:t>
            </a:r>
          </a:p>
        </p:txBody>
      </p:sp>
      <p:sp>
        <p:nvSpPr>
          <p:cNvPr id="14" name="AutoShape 7">
            <a:extLst>
              <a:ext uri="{FF2B5EF4-FFF2-40B4-BE49-F238E27FC236}">
                <a16:creationId xmlns:a16="http://schemas.microsoft.com/office/drawing/2014/main" id="{389C37E2-8F06-43AB-91D5-5D772BEEB9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5670" y="2971800"/>
            <a:ext cx="2667000" cy="3100017"/>
          </a:xfrm>
          <a:prstGeom prst="wedgeRoundRectCallout">
            <a:avLst>
              <a:gd name="adj1" fmla="val -66321"/>
              <a:gd name="adj2" fmla="val -2090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You will have to wait for the long-running operation to finish before you can see the greeting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323AEB7-D857-4341-8F20-2B84443D8A9A}"/>
              </a:ext>
            </a:extLst>
          </p:cNvPr>
          <p:cNvSpPr/>
          <p:nvPr/>
        </p:nvSpPr>
        <p:spPr>
          <a:xfrm>
            <a:off x="669124" y="3048000"/>
            <a:ext cx="7939888" cy="1905000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56961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AE50C3-A729-43A8-8A85-5DA6FC015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F50A35-EB80-4803-BE4A-63DD054D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" name="Section Zoom 4">
                <a:extLst>
                  <a:ext uri="{FF2B5EF4-FFF2-40B4-BE49-F238E27FC236}">
                    <a16:creationId xmlns:a16="http://schemas.microsoft.com/office/drawing/2014/main" id="{AAC74766-8A49-49BB-AFF2-7E449BCF8E5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456438"/>
                  </p:ext>
                </p:extLst>
              </p:nvPr>
            </p:nvGraphicFramePr>
            <p:xfrm>
              <a:off x="1548394" y="1151121"/>
              <a:ext cx="4469235" cy="2514600"/>
            </p:xfrm>
            <a:graphic>
              <a:graphicData uri="http://schemas.microsoft.com/office/powerpoint/2016/sectionzoom">
                <psez:sectionZm>
                  <psez:sectionZmObj sectionId="{05BCF34A-8661-4AD7-B202-63D8D0FD3326}">
                    <psez:zmPr id="{779F009B-0CE8-466F-ABCD-DEE744352535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69235" cy="2514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" name="Section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AC74766-8A49-49BB-AFF2-7E449BCF8E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48394" y="1151121"/>
                <a:ext cx="4469235" cy="25146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7" name="Section Zoom 6">
                <a:extLst>
                  <a:ext uri="{FF2B5EF4-FFF2-40B4-BE49-F238E27FC236}">
                    <a16:creationId xmlns:a16="http://schemas.microsoft.com/office/drawing/2014/main" id="{DEA099BC-299F-45FE-A966-46DBBE74AC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3573274"/>
                  </p:ext>
                </p:extLst>
              </p:nvPr>
            </p:nvGraphicFramePr>
            <p:xfrm>
              <a:off x="6171196" y="1151121"/>
              <a:ext cx="4469235" cy="2514600"/>
            </p:xfrm>
            <a:graphic>
              <a:graphicData uri="http://schemas.microsoft.com/office/powerpoint/2016/sectionzoom">
                <psez:sectionZm>
                  <psez:sectionZmObj sectionId="{B2115837-DCA9-46A8-ADAD-6E3138ECCEC2}">
                    <psez:zmPr id="{A1BD6A1C-B10C-4C7D-BDE1-BA28BFDB4478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69235" cy="2514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7" name="Section Zoom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DEA099BC-299F-45FE-A966-46DBBE74AC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71196" y="1151121"/>
                <a:ext cx="4469235" cy="25146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9" name="Section Zoom 8">
                <a:extLst>
                  <a:ext uri="{FF2B5EF4-FFF2-40B4-BE49-F238E27FC236}">
                    <a16:creationId xmlns:a16="http://schemas.microsoft.com/office/drawing/2014/main" id="{ADC07139-58C4-4824-A220-1AE92554D4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2524039"/>
                  </p:ext>
                </p:extLst>
              </p:nvPr>
            </p:nvGraphicFramePr>
            <p:xfrm>
              <a:off x="1548393" y="3810000"/>
              <a:ext cx="4469235" cy="2514600"/>
            </p:xfrm>
            <a:graphic>
              <a:graphicData uri="http://schemas.microsoft.com/office/powerpoint/2016/sectionzoom">
                <psez:sectionZm>
                  <psez:sectionZmObj sectionId="{93FC89DF-414B-4AF7-8DA1-D3100AF6FA66}">
                    <psez:zmPr id="{FE99853B-772A-4C54-8A3A-6A0C74C07444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69235" cy="2514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9" name="Section Zoom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ADC07139-58C4-4824-A220-1AE92554D4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48393" y="3810000"/>
                <a:ext cx="4469235" cy="25146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1" name="Section Zoom 10">
                <a:extLst>
                  <a:ext uri="{FF2B5EF4-FFF2-40B4-BE49-F238E27FC236}">
                    <a16:creationId xmlns:a16="http://schemas.microsoft.com/office/drawing/2014/main" id="{8BFFB6CE-7920-468B-894A-7C8A6808B2B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40805962"/>
                  </p:ext>
                </p:extLst>
              </p:nvPr>
            </p:nvGraphicFramePr>
            <p:xfrm>
              <a:off x="6171196" y="3810000"/>
              <a:ext cx="4469235" cy="2514600"/>
            </p:xfrm>
            <a:graphic>
              <a:graphicData uri="http://schemas.microsoft.com/office/powerpoint/2016/sectionzoom">
                <psez:sectionZm>
                  <psez:sectionZmObj sectionId="{B94A8AAE-9ED2-4F9D-874F-DA5F5D81C1F2}">
                    <psez:zmPr id="{BD906392-25D0-4A4B-B11D-9D3D7BBAA062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69235" cy="2514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1" name="Section Zoom 10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8BFFB6CE-7920-468B-894A-7C8A6808B2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71196" y="3810000"/>
                <a:ext cx="4469235" cy="25146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044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one component is blocked, the entire program is blocked</a:t>
            </a:r>
          </a:p>
          <a:p>
            <a:r>
              <a:rPr lang="en-US" dirty="0"/>
              <a:t>UI may become unresponsive</a:t>
            </a:r>
          </a:p>
          <a:p>
            <a:r>
              <a:rPr lang="en-US" dirty="0"/>
              <a:t>No utilization of multi-core systems</a:t>
            </a:r>
          </a:p>
          <a:p>
            <a:r>
              <a:rPr lang="en-US" dirty="0"/>
              <a:t>CPU-demanding tasks delay execution of all other tasks</a:t>
            </a:r>
          </a:p>
          <a:p>
            <a:r>
              <a:rPr lang="en-US" dirty="0"/>
              <a:t>Accessing resources blocks entire program</a:t>
            </a:r>
          </a:p>
          <a:p>
            <a:pPr lvl="1"/>
            <a:r>
              <a:rPr lang="en-US" dirty="0"/>
              <a:t>Especially problematic with web resources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Programming Drawbacks</a:t>
            </a:r>
          </a:p>
        </p:txBody>
      </p:sp>
    </p:spTree>
    <p:extLst>
      <p:ext uri="{BB962C8B-B14F-4D97-AF65-F5344CB8AC3E}">
        <p14:creationId xmlns:p14="http://schemas.microsoft.com/office/powerpoint/2010/main" val="170999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E38AC88-839A-424D-82BC-F2AA86C48039}"/>
              </a:ext>
            </a:extLst>
          </p:cNvPr>
          <p:cNvSpPr/>
          <p:nvPr/>
        </p:nvSpPr>
        <p:spPr>
          <a:xfrm>
            <a:off x="2360612" y="1096616"/>
            <a:ext cx="7086600" cy="3505200"/>
          </a:xfrm>
          <a:prstGeom prst="roundRect">
            <a:avLst>
              <a:gd name="adj" fmla="val 5029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65406" y="4800600"/>
            <a:ext cx="8938472" cy="820600"/>
          </a:xfrm>
        </p:spPr>
        <p:txBody>
          <a:bodyPr/>
          <a:lstStyle/>
          <a:p>
            <a:r>
              <a:rPr lang="en-US" dirty="0"/>
              <a:t>Asynchronous Programming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1" y="5610809"/>
            <a:ext cx="8938472" cy="688256"/>
          </a:xfrm>
        </p:spPr>
        <p:txBody>
          <a:bodyPr/>
          <a:lstStyle/>
          <a:p>
            <a:r>
              <a:rPr lang="en-US" dirty="0"/>
              <a:t>Benefits and Drawbacks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164DFE-F592-4322-B91C-93B0967D9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50" y="1066800"/>
            <a:ext cx="6929584" cy="358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61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Program components can execute in parallel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Some actions run alongside other actions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Each action can happen in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separate</a:t>
            </a:r>
            <a:r>
              <a:rPr lang="en-US" dirty="0"/>
              <a:t> thread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Independent</a:t>
            </a:r>
            <a:r>
              <a:rPr lang="en-US" dirty="0"/>
              <a:t> components don't wait for each other</a:t>
            </a:r>
          </a:p>
          <a:p>
            <a:pPr>
              <a:lnSpc>
                <a:spcPct val="100000"/>
              </a:lnSpc>
            </a:pPr>
            <a:r>
              <a:rPr lang="en-US" dirty="0"/>
              <a:t>Program resources shared between threads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If one thread uses a resources, others shouldn't use it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Programming</a:t>
            </a:r>
          </a:p>
        </p:txBody>
      </p:sp>
    </p:spTree>
    <p:extLst>
      <p:ext uri="{BB962C8B-B14F-4D97-AF65-F5344CB8AC3E}">
        <p14:creationId xmlns:p14="http://schemas.microsoft.com/office/powerpoint/2010/main" val="366331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spcAft>
                <a:spcPts val="0"/>
              </a:spcAft>
              <a:buClr>
                <a:schemeClr val="accent1"/>
              </a:buClr>
            </a:pPr>
            <a:r>
              <a:rPr lang="en-US" dirty="0"/>
              <a:t>If a component is blocked, other</a:t>
            </a:r>
            <a:br>
              <a:rPr lang="en-US" dirty="0"/>
            </a:br>
            <a:r>
              <a:rPr lang="en-US" dirty="0"/>
              <a:t>components still run</a:t>
            </a:r>
          </a:p>
          <a:p>
            <a:pPr lvl="1"/>
            <a:r>
              <a:rPr lang="en-US" dirty="0"/>
              <a:t>UI runs separately and always</a:t>
            </a:r>
            <a:br>
              <a:rPr lang="en-US" dirty="0"/>
            </a:br>
            <a:r>
              <a:rPr lang="en-US" dirty="0"/>
              <a:t>remains responsive</a:t>
            </a:r>
            <a:endParaRPr lang="bg-BG" dirty="0"/>
          </a:p>
          <a:p>
            <a:pPr marL="342900" indent="-342900">
              <a:buClr>
                <a:schemeClr val="accent1"/>
              </a:buClr>
            </a:pPr>
            <a:r>
              <a:rPr lang="en-US" dirty="0"/>
              <a:t>Utilization of multi-core systems</a:t>
            </a:r>
          </a:p>
          <a:p>
            <a:pPr marL="647646" lvl="1" indent="-342900"/>
            <a:r>
              <a:rPr lang="en-US" dirty="0"/>
              <a:t>Each core executes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one or more </a:t>
            </a:r>
            <a:r>
              <a:rPr lang="en-US" dirty="0"/>
              <a:t>threads</a:t>
            </a:r>
            <a:endParaRPr lang="bg-BG" dirty="0"/>
          </a:p>
          <a:p>
            <a:pPr marL="342900" indent="-342900">
              <a:buClr>
                <a:schemeClr val="accent1"/>
              </a:buClr>
            </a:pPr>
            <a:r>
              <a:rPr lang="en-US" dirty="0"/>
              <a:t>CPU-demanding tasks run on "background" threads</a:t>
            </a:r>
            <a:endParaRPr lang="bg-BG" dirty="0"/>
          </a:p>
          <a:p>
            <a:pPr marL="342900" indent="-342900">
              <a:buClr>
                <a:schemeClr val="accent1"/>
              </a:buClr>
            </a:pPr>
            <a:r>
              <a:rPr lang="en-US" dirty="0"/>
              <a:t>Resource access runs on "background" threads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Programming – Benefits</a:t>
            </a:r>
          </a:p>
        </p:txBody>
      </p:sp>
      <p:pic>
        <p:nvPicPr>
          <p:cNvPr id="2052" name="Picture 4" descr="http://imagenes.es.sftcdn.net/es/scrn/43000/43961/utorrent-21-700x38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340" y="1294813"/>
            <a:ext cx="4853068" cy="2676121"/>
          </a:xfrm>
          <a:prstGeom prst="rect">
            <a:avLst/>
          </a:prstGeom>
          <a:noFill/>
          <a:effectLst>
            <a:innerShdw blurRad="63500" dist="508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64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</a:pPr>
            <a:r>
              <a:rPr lang="en-US" dirty="0"/>
              <a:t>Hard to know which code parts are running at a specific time</a:t>
            </a:r>
          </a:p>
          <a:p>
            <a:pPr marL="342900" indent="-342900">
              <a:buClr>
                <a:schemeClr val="accent1"/>
              </a:buClr>
            </a:pPr>
            <a:r>
              <a:rPr lang="en-US" dirty="0"/>
              <a:t>Harder than usual to debug</a:t>
            </a:r>
            <a:endParaRPr lang="bg-BG" dirty="0"/>
          </a:p>
          <a:p>
            <a:pPr marL="342900" indent="-342900">
              <a:buClr>
                <a:schemeClr val="accent1"/>
              </a:buClr>
            </a:pPr>
            <a:r>
              <a:rPr lang="en-US" dirty="0"/>
              <a:t>Have to protect resources</a:t>
            </a:r>
          </a:p>
          <a:p>
            <a:pPr marL="647646" lvl="1" indent="-342900"/>
            <a:r>
              <a:rPr lang="en-US" dirty="0"/>
              <a:t>One thread uses a resource</a:t>
            </a:r>
            <a:endParaRPr lang="bg-BG" dirty="0"/>
          </a:p>
          <a:p>
            <a:pPr marL="647646" lvl="1" indent="-342900"/>
            <a:r>
              <a:rPr lang="en-US" dirty="0"/>
              <a:t>Other threads must wait for the resource</a:t>
            </a:r>
            <a:endParaRPr lang="bg-BG" dirty="0"/>
          </a:p>
          <a:p>
            <a:pPr marL="342900" indent="-342900">
              <a:buClr>
                <a:schemeClr val="accent1"/>
              </a:buClr>
            </a:pPr>
            <a:r>
              <a:rPr lang="en-US" dirty="0"/>
              <a:t>Hard to synchronize resource access</a:t>
            </a:r>
          </a:p>
          <a:p>
            <a:pPr marL="647646" lvl="1" indent="-342900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Deadlocks</a:t>
            </a:r>
            <a:r>
              <a:rPr lang="en-US" dirty="0"/>
              <a:t> can occur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Programming – Drawbacks</a:t>
            </a:r>
          </a:p>
        </p:txBody>
      </p:sp>
    </p:spTree>
    <p:extLst>
      <p:ext uri="{BB962C8B-B14F-4D97-AF65-F5344CB8AC3E}">
        <p14:creationId xmlns:p14="http://schemas.microsoft.com/office/powerpoint/2010/main" val="216720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Asynchronous programming allows the execution of code simultaneously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Code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471848" y="2706993"/>
            <a:ext cx="3818564" cy="55192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 n = int.Parse(..)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471847" y="3658213"/>
            <a:ext cx="2064348" cy="505896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(0..100)</a:t>
            </a:r>
          </a:p>
        </p:txBody>
      </p:sp>
      <p:cxnSp>
        <p:nvCxnSpPr>
          <p:cNvPr id="29" name="Straight Arrow Connector 28"/>
          <p:cNvCxnSpPr>
            <a:cxnSpLocks/>
            <a:endCxn id="27" idx="0"/>
          </p:cNvCxnSpPr>
          <p:nvPr/>
        </p:nvCxnSpPr>
        <p:spPr>
          <a:xfrm>
            <a:off x="8504021" y="3286748"/>
            <a:ext cx="0" cy="3714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cxnSpLocks/>
            <a:stCxn id="27" idx="2"/>
          </p:cNvCxnSpPr>
          <p:nvPr/>
        </p:nvCxnSpPr>
        <p:spPr>
          <a:xfrm>
            <a:off x="8504021" y="4164109"/>
            <a:ext cx="0" cy="4226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9718884" y="4563404"/>
            <a:ext cx="2162128" cy="505896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(100..200)</a:t>
            </a:r>
          </a:p>
        </p:txBody>
      </p:sp>
      <p:cxnSp>
        <p:nvCxnSpPr>
          <p:cNvPr id="13" name="Elbow Connector 12"/>
          <p:cNvCxnSpPr>
            <a:cxnSpLocks/>
            <a:stCxn id="27" idx="3"/>
            <a:endCxn id="33" idx="0"/>
          </p:cNvCxnSpPr>
          <p:nvPr/>
        </p:nvCxnSpPr>
        <p:spPr>
          <a:xfrm>
            <a:off x="9536195" y="3911161"/>
            <a:ext cx="1263753" cy="652243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402071" y="2510384"/>
            <a:ext cx="6592697" cy="31000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 n = int.Parse(Console.ReadLine());</a:t>
            </a:r>
          </a:p>
          <a:p>
            <a:pPr marL="182880"/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PrintNumbersInRange(0, 100);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task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Task.Run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(() =&gt; </a:t>
            </a:r>
          </a:p>
          <a:p>
            <a:pPr marL="182880"/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PrintNumbersInRange(100, 200));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Console.WriteLine("Done.");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.Wait()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471847" y="5580391"/>
            <a:ext cx="2712985" cy="505896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Wait()</a:t>
            </a:r>
          </a:p>
        </p:txBody>
      </p:sp>
      <p:cxnSp>
        <p:nvCxnSpPr>
          <p:cNvPr id="16" name="Elbow Connector 15"/>
          <p:cNvCxnSpPr>
            <a:cxnSpLocks/>
            <a:stCxn id="33" idx="2"/>
            <a:endCxn id="15" idx="3"/>
          </p:cNvCxnSpPr>
          <p:nvPr/>
        </p:nvCxnSpPr>
        <p:spPr>
          <a:xfrm rot="5400000">
            <a:off x="10110371" y="5143761"/>
            <a:ext cx="764039" cy="61511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701C17F-9F3E-4D3B-9A69-B2321FFA24B4}"/>
              </a:ext>
            </a:extLst>
          </p:cNvPr>
          <p:cNvSpPr/>
          <p:nvPr/>
        </p:nvSpPr>
        <p:spPr>
          <a:xfrm>
            <a:off x="6545912" y="4586802"/>
            <a:ext cx="2990357" cy="505896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Console.WriteLine(…)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CD248D-0240-4262-B2A3-03C15E2FD303}"/>
              </a:ext>
            </a:extLst>
          </p:cNvPr>
          <p:cNvCxnSpPr>
            <a:cxnSpLocks/>
          </p:cNvCxnSpPr>
          <p:nvPr/>
        </p:nvCxnSpPr>
        <p:spPr>
          <a:xfrm>
            <a:off x="8520025" y="5092698"/>
            <a:ext cx="0" cy="4876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36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3" grpId="0" animBg="1"/>
      <p:bldP spid="39" grpId="0" animBg="1"/>
      <p:bldP spid="15" grpId="0" animBg="1"/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in C#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Task Parallel Library</a:t>
            </a:r>
          </a:p>
        </p:txBody>
      </p:sp>
      <p:pic>
        <p:nvPicPr>
          <p:cNvPr id="7" name="Picture 2" descr="http://www.dacostacoaching.co.uk/wp-content/uploads/2015/02/CompletedTask.jpg">
            <a:extLst>
              <a:ext uri="{FF2B5EF4-FFF2-40B4-BE49-F238E27FC236}">
                <a16:creationId xmlns:a16="http://schemas.microsoft.com/office/drawing/2014/main" id="{CA166D8C-0C1C-4988-B1F8-2665195FB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12" y="1676400"/>
            <a:ext cx="411480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995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task</a:t>
            </a:r>
            <a:r>
              <a:rPr lang="en-US" dirty="0"/>
              <a:t> is a high-level representation of concurrent work</a:t>
            </a:r>
          </a:p>
          <a:p>
            <a:pPr lvl="1"/>
            <a:r>
              <a:rPr lang="en-US" dirty="0"/>
              <a:t>Runs in parallel with the main thread</a:t>
            </a:r>
          </a:p>
          <a:p>
            <a:pPr lvl="1"/>
            <a:r>
              <a:rPr lang="en-US" dirty="0"/>
              <a:t>May not run on a new thread (the CLR decides)</a:t>
            </a:r>
          </a:p>
          <a:p>
            <a:pPr lvl="1"/>
            <a:r>
              <a:rPr lang="en-US" dirty="0"/>
              <a:t>Offers several operations</a:t>
            </a:r>
          </a:p>
          <a:p>
            <a:pPr lvl="2"/>
            <a:r>
              <a:rPr lang="en-US" dirty="0"/>
              <a:t>Creating, running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returning</a:t>
            </a:r>
            <a:r>
              <a:rPr lang="en-US" dirty="0"/>
              <a:t> result</a:t>
            </a:r>
          </a:p>
          <a:p>
            <a:pPr lvl="2"/>
            <a:r>
              <a:rPr lang="en-US" dirty="0"/>
              <a:t>Continuing with another task (chaining several operations)</a:t>
            </a:r>
          </a:p>
          <a:p>
            <a:pPr lvl="2"/>
            <a:r>
              <a:rPr lang="en-US" dirty="0"/>
              <a:t>Proper exception handling</a:t>
            </a:r>
          </a:p>
          <a:p>
            <a:pPr lvl="2"/>
            <a:r>
              <a:rPr lang="en-US" dirty="0"/>
              <a:t>Progress/state reports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in C#</a:t>
            </a:r>
          </a:p>
        </p:txBody>
      </p:sp>
    </p:spTree>
    <p:extLst>
      <p:ext uri="{BB962C8B-B14F-4D97-AF65-F5344CB8AC3E}">
        <p14:creationId xmlns:p14="http://schemas.microsoft.com/office/powerpoint/2010/main" val="360448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Creating tasks can be done in several ways</a:t>
            </a:r>
          </a:p>
          <a:p>
            <a:pPr lvl="1"/>
            <a:r>
              <a:rPr lang="en-US" sz="3000" noProof="1"/>
              <a:t>Initialize a new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z="3000" noProof="1"/>
              <a:t> object</a:t>
            </a:r>
          </a:p>
          <a:p>
            <a:pPr lvl="1"/>
            <a:endParaRPr lang="en-US" noProof="1"/>
          </a:p>
          <a:p>
            <a:pPr lvl="1"/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Task.Run()</a:t>
            </a:r>
          </a:p>
          <a:p>
            <a:pPr lvl="1"/>
            <a:endParaRPr lang="en-US" noProof="1"/>
          </a:p>
          <a:p>
            <a:pPr lvl="1"/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Task.Factory.StartNew()</a:t>
            </a:r>
            <a:r>
              <a:rPr lang="en-US" sz="3000" noProof="1"/>
              <a:t> – enables additional task customization</a:t>
            </a:r>
          </a:p>
          <a:p>
            <a:pPr lvl="1"/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Tasks in C#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2579429"/>
            <a:ext cx="10591800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task = new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(() =&gt; { Console.WriteLine(""); });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2" y="3808321"/>
            <a:ext cx="10591800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Task.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Run(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 =&gt; TraverseMatrix()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6424" y="5568362"/>
            <a:ext cx="10958399" cy="8840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Task.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Factory.StartNew(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 =&gt; CopyFileContents("got-s03ep1.avi"),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TaskCreationOptions.LongRunning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8747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36E8094-DD58-4481-8BFB-3F0F71E47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815" y="1052885"/>
            <a:ext cx="11804822" cy="5570355"/>
          </a:xfrm>
        </p:spPr>
        <p:txBody>
          <a:bodyPr/>
          <a:lstStyle/>
          <a:p>
            <a:r>
              <a:rPr lang="en-US" dirty="0"/>
              <a:t>Slice given file into given number of pieces</a:t>
            </a:r>
          </a:p>
          <a:p>
            <a:r>
              <a:rPr lang="en-US" dirty="0"/>
              <a:t>Save the pieces in a given directory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Slice File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CC08DF2-7C63-4882-8CAC-1ECB75E73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231" y="2885595"/>
            <a:ext cx="3200847" cy="34390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A8AEE7B-D9F2-4D04-9FB0-8231FDD39D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812" y="3647595"/>
            <a:ext cx="3086531" cy="1343212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728B540D-FBBB-442C-B6BD-213BC0218E22}"/>
              </a:ext>
            </a:extLst>
          </p:cNvPr>
          <p:cNvSpPr/>
          <p:nvPr/>
        </p:nvSpPr>
        <p:spPr>
          <a:xfrm>
            <a:off x="5180678" y="4133703"/>
            <a:ext cx="1142196" cy="4713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11329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#CSharp-Web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Slice a File to Pieces (1)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5458" y="1384852"/>
            <a:ext cx="11049000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void Main(string[] args)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string videoPath = Console.ReadLine();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string destination = Console.ReadLine();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int pieces = int.Parse(Console.ReadLine());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SliceAsync(videoPath, destination, pieces);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Console.WriteLine("Anything else?");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while (true) Console.ReadLine();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5561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Slice a File to Pieces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17412" y="1151121"/>
            <a:ext cx="11049000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void SliceAsync(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string sourceFile, string destinationPath, int parts)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Task.Run(() =&gt;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Slice(sourceFile, destinationPath, parts);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2880"/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void Slice(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string sourceFile, string destinationPath, int parts)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//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TODO: Implement slice logic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9014107" y="3321995"/>
            <a:ext cx="2768441" cy="1012172"/>
          </a:xfrm>
          <a:prstGeom prst="wedgeRoundRectCallout">
            <a:avLst>
              <a:gd name="adj1" fmla="val -66884"/>
              <a:gd name="adj2" fmla="val -65910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Executes on a separate thread </a:t>
            </a:r>
            <a:endParaRPr lang="bg-BG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81BED6-8294-40D8-A7BF-F9D49012F6A3}"/>
              </a:ext>
            </a:extLst>
          </p:cNvPr>
          <p:cNvSpPr/>
          <p:nvPr/>
        </p:nvSpPr>
        <p:spPr>
          <a:xfrm>
            <a:off x="897094" y="2261901"/>
            <a:ext cx="7635717" cy="16002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40541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Read all images from a given directory</a:t>
            </a:r>
          </a:p>
          <a:p>
            <a:r>
              <a:rPr lang="en-US" noProof="1"/>
              <a:t>Flip the images upside down</a:t>
            </a:r>
          </a:p>
          <a:p>
            <a:r>
              <a:rPr lang="en-US" noProof="1"/>
              <a:t>Save the flipped images in a given directory</a:t>
            </a:r>
          </a:p>
          <a:p>
            <a:pPr lvl="1"/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Live Demo: Parallel Image Flips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4E24DC7-E7D5-411C-BD13-B15B19150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12" y="3505200"/>
            <a:ext cx="3276600" cy="27500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B09F95-247B-41E3-9F9C-FC191759A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3463845"/>
            <a:ext cx="3254553" cy="2791358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8755C1C1-1671-481A-B956-43257CBD672D}"/>
              </a:ext>
            </a:extLst>
          </p:cNvPr>
          <p:cNvSpPr/>
          <p:nvPr/>
        </p:nvSpPr>
        <p:spPr>
          <a:xfrm>
            <a:off x="5483311" y="4651601"/>
            <a:ext cx="9906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5546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Task&lt;T&gt;</a:t>
            </a:r>
            <a:r>
              <a:rPr lang="en-US" dirty="0"/>
              <a:t> is a task that will return a result sometime in the future</a:t>
            </a:r>
            <a:endParaRPr lang="en-US" sz="3000" noProof="1"/>
          </a:p>
          <a:p>
            <a:pPr lvl="1"/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Tasks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96924" y="2621201"/>
            <a:ext cx="10591800" cy="33462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task = Task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.Run(() =&gt;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long sum = 0;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for (int i = 0; i &lt; 10000; i++) sum += i; 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return sum;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</a:p>
          <a:p>
            <a:pPr marL="182880"/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Console.WriteLine(task.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Result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7770812" y="4953042"/>
            <a:ext cx="3326599" cy="1437820"/>
          </a:xfrm>
          <a:prstGeom prst="wedgeRoundRectCallout">
            <a:avLst>
              <a:gd name="adj1" fmla="val -90906"/>
              <a:gd name="adj2" fmla="val -1674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Blocks the calling thread until the task returns a result</a:t>
            </a:r>
            <a:endParaRPr lang="bg-BG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E6F5011-AD31-4FDB-9F3A-CF570DF921E0}"/>
              </a:ext>
            </a:extLst>
          </p:cNvPr>
          <p:cNvSpPr/>
          <p:nvPr/>
        </p:nvSpPr>
        <p:spPr>
          <a:xfrm>
            <a:off x="4099916" y="5464095"/>
            <a:ext cx="2286000" cy="4317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9707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noProof="1"/>
              <a:t>Sum all prime numbers in given range</a:t>
            </a:r>
          </a:p>
          <a:p>
            <a:r>
              <a:rPr lang="en-US" sz="3000" noProof="1"/>
              <a:t>Leave the console interface unblocked while calculating the sum</a:t>
            </a:r>
          </a:p>
          <a:p>
            <a:r>
              <a:rPr lang="en-US" sz="3000" noProof="1"/>
              <a:t>Read commands and print the result only on command 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Show</a:t>
            </a:r>
            <a:r>
              <a:rPr lang="en-US" sz="3000" noProof="1"/>
              <a:t>"</a:t>
            </a:r>
          </a:p>
          <a:p>
            <a:pPr lvl="1"/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Demo: Sum Primes in Range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CC8EEB-5159-482B-BF33-B4480C86B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812" y="3505200"/>
            <a:ext cx="3124200" cy="29461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show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5736397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show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5736397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show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5736397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BE816F4-475A-47A7-A160-E242CEB9D617}"/>
              </a:ext>
            </a:extLst>
          </p:cNvPr>
          <p:cNvSpPr/>
          <p:nvPr/>
        </p:nvSpPr>
        <p:spPr>
          <a:xfrm>
            <a:off x="1002264" y="3976457"/>
            <a:ext cx="1447800" cy="407102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AutoShape 23">
            <a:extLst>
              <a:ext uri="{FF2B5EF4-FFF2-40B4-BE49-F238E27FC236}">
                <a16:creationId xmlns:a16="http://schemas.microsoft.com/office/drawing/2014/main" id="{B99B95AC-ECB1-420A-A5EE-76BB760F2C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7762" y="3511826"/>
            <a:ext cx="5746250" cy="1863469"/>
          </a:xfrm>
          <a:prstGeom prst="wedgeRoundRectCallout">
            <a:avLst>
              <a:gd name="adj1" fmla="val -89236"/>
              <a:gd name="adj2" fmla="val -2065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If the operation time is too long, you will have to wait for the calculations to finish before you can continue reading next command</a:t>
            </a:r>
            <a:endParaRPr lang="bg-BG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89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latin typeface="+mj-lt"/>
                <a:cs typeface="Consolas" panose="020B0609020204030204" pitchFamily="49" charset="0"/>
              </a:rPr>
              <a:t>Exceptions that have occurred within the body of a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z="3200" dirty="0">
                <a:latin typeface="+mj-lt"/>
                <a:cs typeface="Consolas" panose="020B0609020204030204" pitchFamily="49" charset="0"/>
              </a:rPr>
              <a:t> can be captured and handled outside of it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Exception Handling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2590800"/>
            <a:ext cx="10515600" cy="37463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task = SliceAsync(VideoPath, DestinationPath, 5);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try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task.Wait();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catch 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AggregateException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ex)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// Handle exception...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AutoShape 23">
            <a:extLst>
              <a:ext uri="{FF2B5EF4-FFF2-40B4-BE49-F238E27FC236}">
                <a16:creationId xmlns:a16="http://schemas.microsoft.com/office/drawing/2014/main" id="{8B7BA4C7-7D25-4869-8DCA-71B5D87E3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812" y="3479943"/>
            <a:ext cx="3352800" cy="2289117"/>
          </a:xfrm>
          <a:prstGeom prst="wedgeRoundRectCallout">
            <a:avLst>
              <a:gd name="adj1" fmla="val -97195"/>
              <a:gd name="adj2" fmla="val -150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You can use the </a:t>
            </a:r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AggregateException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to wrap all exceptions thrown by different threads</a:t>
            </a:r>
            <a:endParaRPr lang="bg-BG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AA925E0-ACDE-425C-9C2D-DC5D8440B2ED}"/>
              </a:ext>
            </a:extLst>
          </p:cNvPr>
          <p:cNvSpPr/>
          <p:nvPr/>
        </p:nvSpPr>
        <p:spPr>
          <a:xfrm>
            <a:off x="2082316" y="4648200"/>
            <a:ext cx="3352800" cy="4572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16796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1">
                <a:latin typeface="+mj-lt"/>
                <a:cs typeface="Consolas" panose="020B0609020204030204" pitchFamily="49" charset="0"/>
              </a:rPr>
              <a:t>The keywords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noProof="1"/>
              <a:t> 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noProof="1"/>
              <a:t> are always used together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noProof="1"/>
              <a:t> hints the compiler that the method might run in parallel</a:t>
            </a:r>
          </a:p>
          <a:p>
            <a:pPr lvl="1"/>
            <a:r>
              <a:rPr lang="en-US" noProof="1"/>
              <a:t>Does not make a method run asynchronously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noProof="1"/>
              <a:t> </a:t>
            </a:r>
            <a:r>
              <a:rPr lang="en-US" dirty="0"/>
              <a:t>makes it)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Tells the compiler "this method could wait for a resource or operation"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If it starts waiting, return to the calling method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When the wait is over, go back to called method</a:t>
            </a:r>
            <a:endParaRPr lang="bg-BG" dirty="0"/>
          </a:p>
          <a:p>
            <a:pPr lvl="2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cs typeface="Consolas" panose="020B0609020204030204" pitchFamily="49" charset="0"/>
              </a:rPr>
              <a:t>Tasks with 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noProof="1"/>
              <a:t> and 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84212" y="3210358"/>
            <a:ext cx="10515600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void SliceFileAsync(string file, int parts)</a:t>
            </a:r>
          </a:p>
        </p:txBody>
      </p:sp>
    </p:spTree>
    <p:extLst>
      <p:ext uri="{BB962C8B-B14F-4D97-AF65-F5344CB8AC3E}">
        <p14:creationId xmlns:p14="http://schemas.microsoft.com/office/powerpoint/2010/main" val="220949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noProof="1"/>
              <a:t> is used in a method which has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noProof="1"/>
              <a:t> keyword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Saves the context in a state machine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Marks waiting for a resource (a task to complete)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Resource should be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Task&lt;T&gt;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Returns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/>
              <a:t> result from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Task&lt;T&gt;</a:t>
            </a:r>
            <a:r>
              <a:rPr lang="en-US" dirty="0"/>
              <a:t> when it completes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cs typeface="Consolas" panose="020B0609020204030204" pitchFamily="49" charset="0"/>
              </a:rPr>
              <a:t>Tasks with 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noProof="1"/>
              <a:t> and 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noProof="1">
                <a:cs typeface="Consolas" panose="020B0609020204030204" pitchFamily="49" charset="0"/>
              </a:rPr>
              <a:t> (2)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89012" y="4522655"/>
            <a:ext cx="9982200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DownloadStringAsync("http://softuni.bg");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991973" y="5616950"/>
            <a:ext cx="4038600" cy="586523"/>
          </a:xfrm>
          <a:prstGeom prst="wedgeRoundRectCallout">
            <a:avLst>
              <a:gd name="adj1" fmla="val 23482"/>
              <a:gd name="adj2" fmla="val -113601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Returns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Task&lt;string&gt;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67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noProof="1"/>
              <a:t> and 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noProof="1">
                <a:cs typeface="Consolas" panose="020B0609020204030204" pitchFamily="49" charset="0"/>
              </a:rPr>
              <a:t> – Example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55612" y="1127061"/>
            <a:ext cx="11110800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void Main()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DownloadFileAsync(FileUrl, "book.pdf");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//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Do some other work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void DownloadFileAsync(string url, string fileName)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Console.WriteLine("Downloading...");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Task.Run(() =&gt;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//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Download the file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Console.WriteLine("Download successful.");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9D00B36-3CA1-4957-86CE-585FFA8380C4}"/>
              </a:ext>
            </a:extLst>
          </p:cNvPr>
          <p:cNvSpPr/>
          <p:nvPr/>
        </p:nvSpPr>
        <p:spPr>
          <a:xfrm>
            <a:off x="849312" y="4140200"/>
            <a:ext cx="3949700" cy="1485900"/>
          </a:xfrm>
          <a:prstGeom prst="roundRect">
            <a:avLst>
              <a:gd name="adj" fmla="val 9829"/>
            </a:avLst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6FA471E-41B4-4412-B1B5-7B920EF12EB4}"/>
              </a:ext>
            </a:extLst>
          </p:cNvPr>
          <p:cNvSpPr/>
          <p:nvPr/>
        </p:nvSpPr>
        <p:spPr>
          <a:xfrm>
            <a:off x="900112" y="2298700"/>
            <a:ext cx="3810000" cy="3810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AutoShape 23">
            <a:extLst>
              <a:ext uri="{FF2B5EF4-FFF2-40B4-BE49-F238E27FC236}">
                <a16:creationId xmlns:a16="http://schemas.microsoft.com/office/drawing/2014/main" id="{36ED5212-B05C-4A46-872A-0A6978DB7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3612" y="4165600"/>
            <a:ext cx="3886198" cy="1012172"/>
          </a:xfrm>
          <a:prstGeom prst="wedgeRoundRectCallout">
            <a:avLst>
              <a:gd name="adj1" fmla="val -114069"/>
              <a:gd name="adj2" fmla="val 6506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calling thread exits the method on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endParaRPr lang="bg-BG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4BE297A-578D-49AA-B292-D6C5D21F15D5}"/>
              </a:ext>
            </a:extLst>
          </p:cNvPr>
          <p:cNvCxnSpPr>
            <a:stCxn id="5" idx="1"/>
            <a:endCxn id="8" idx="1"/>
          </p:cNvCxnSpPr>
          <p:nvPr/>
        </p:nvCxnSpPr>
        <p:spPr>
          <a:xfrm rot="10800000" flipH="1">
            <a:off x="849312" y="2489200"/>
            <a:ext cx="50800" cy="2393950"/>
          </a:xfrm>
          <a:prstGeom prst="bentConnector3">
            <a:avLst>
              <a:gd name="adj1" fmla="val -1225000"/>
            </a:avLst>
          </a:prstGeom>
          <a:ln w="254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71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noProof="1"/>
              <a:t> and 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noProof="1">
                <a:cs typeface="Consolas" panose="020B0609020204030204" pitchFamily="49" charset="0"/>
              </a:rPr>
              <a:t> – Example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55612" y="1127061"/>
            <a:ext cx="11110800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void Main()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DownloadFileAsync(FileUrl, "book.pdf");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//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Do some other work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void DownloadFileAsync(string url, string fileName)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Console.WriteLine("Downloading...");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Task.Run(() =&gt;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//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Download the file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Console.WriteLine("Download successful.");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9D00B36-3CA1-4957-86CE-585FFA8380C4}"/>
              </a:ext>
            </a:extLst>
          </p:cNvPr>
          <p:cNvSpPr/>
          <p:nvPr/>
        </p:nvSpPr>
        <p:spPr>
          <a:xfrm>
            <a:off x="900112" y="5571811"/>
            <a:ext cx="7251700" cy="435289"/>
          </a:xfrm>
          <a:prstGeom prst="roundRect">
            <a:avLst>
              <a:gd name="adj" fmla="val 9829"/>
            </a:avLst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6FA471E-41B4-4412-B1B5-7B920EF12EB4}"/>
              </a:ext>
            </a:extLst>
          </p:cNvPr>
          <p:cNvSpPr/>
          <p:nvPr/>
        </p:nvSpPr>
        <p:spPr>
          <a:xfrm>
            <a:off x="900112" y="2298700"/>
            <a:ext cx="3810000" cy="3810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AutoShape 23">
            <a:extLst>
              <a:ext uri="{FF2B5EF4-FFF2-40B4-BE49-F238E27FC236}">
                <a16:creationId xmlns:a16="http://schemas.microsoft.com/office/drawing/2014/main" id="{36ED5212-B05C-4A46-872A-0A6978DB7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697" y="3891314"/>
            <a:ext cx="4481512" cy="1437820"/>
          </a:xfrm>
          <a:prstGeom prst="wedgeRoundRectCallout">
            <a:avLst>
              <a:gd name="adj1" fmla="val -103017"/>
              <a:gd name="adj2" fmla="val 64803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When the waiting is over, the calling thread proceeds with method execution</a:t>
            </a:r>
            <a:endParaRPr lang="bg-BG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FA369D3A-7158-4FAC-9745-754832060026}"/>
              </a:ext>
            </a:extLst>
          </p:cNvPr>
          <p:cNvCxnSpPr>
            <a:stCxn id="8" idx="1"/>
          </p:cNvCxnSpPr>
          <p:nvPr/>
        </p:nvCxnSpPr>
        <p:spPr>
          <a:xfrm rot="10800000" flipV="1">
            <a:off x="900112" y="2489200"/>
            <a:ext cx="12700" cy="3225800"/>
          </a:xfrm>
          <a:prstGeom prst="bentConnector4">
            <a:avLst>
              <a:gd name="adj1" fmla="val 5100000"/>
              <a:gd name="adj2" fmla="val 100198"/>
            </a:avLst>
          </a:prstGeom>
          <a:ln w="254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707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Threads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1E86E-9BE6-4CAF-AA4D-928690594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812" y="5754968"/>
            <a:ext cx="10744200" cy="1339204"/>
          </a:xfrm>
        </p:spPr>
        <p:txBody>
          <a:bodyPr/>
          <a:lstStyle/>
          <a:p>
            <a:r>
              <a:rPr lang="en-US" dirty="0"/>
              <a:t>Call Stack, Thread-Safety, Exception Handling</a:t>
            </a:r>
          </a:p>
        </p:txBody>
      </p:sp>
      <p:pic>
        <p:nvPicPr>
          <p:cNvPr id="5" name="Picture 2" descr="https://pbs.twimg.com/media/B4rVC4ICQAAr65m.jpg:lar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612" y="1295400"/>
            <a:ext cx="664511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9996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noProof="1"/>
              <a:t> and 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noProof="1">
                <a:cs typeface="Consolas" panose="020B0609020204030204" pitchFamily="49" charset="0"/>
              </a:rPr>
              <a:t> – Example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55612" y="1127061"/>
            <a:ext cx="11110800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void Main()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DownloadFileAsync(FileUrl, "book.pdf");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//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Do some other work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void DownloadFileAsync(string url, string fileName)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Console.WriteLine("Downloading...");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Task.Run(() =&gt;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//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Download the file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Console.WriteLine("Download successful.");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6FA471E-41B4-4412-B1B5-7B920EF12EB4}"/>
              </a:ext>
            </a:extLst>
          </p:cNvPr>
          <p:cNvSpPr/>
          <p:nvPr/>
        </p:nvSpPr>
        <p:spPr>
          <a:xfrm>
            <a:off x="900112" y="2298700"/>
            <a:ext cx="3810000" cy="3810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AutoShape 23">
            <a:extLst>
              <a:ext uri="{FF2B5EF4-FFF2-40B4-BE49-F238E27FC236}">
                <a16:creationId xmlns:a16="http://schemas.microsoft.com/office/drawing/2014/main" id="{36ED5212-B05C-4A46-872A-0A6978DB7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9311" y="3886200"/>
            <a:ext cx="4481512" cy="1437820"/>
          </a:xfrm>
          <a:prstGeom prst="wedgeRoundRectCallout">
            <a:avLst>
              <a:gd name="adj1" fmla="val -108117"/>
              <a:gd name="adj2" fmla="val -142712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After the method is over the calling thread gets back to the calling method </a:t>
            </a:r>
            <a:endParaRPr lang="bg-BG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767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Execute a long running operation</a:t>
            </a:r>
          </a:p>
          <a:p>
            <a:r>
              <a:rPr lang="en-US" dirty="0"/>
              <a:t>Handle user input while executing the operation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cs typeface="Consolas" panose="020B0609020204030204" pitchFamily="49" charset="0"/>
              </a:rPr>
              <a:t>Live Demo: Tasks with Async and Await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97F2D1-A7EF-4FCE-B976-776669AB0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772" y="2870413"/>
            <a:ext cx="11110800" cy="3469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You typed: Hello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Hello again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You typed: Hello again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Compute: 588889000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Compute: 588889000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You typed: Await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Compute: 588889000</a:t>
            </a:r>
          </a:p>
        </p:txBody>
      </p:sp>
      <p:sp>
        <p:nvSpPr>
          <p:cNvPr id="10" name="AutoShape 23">
            <a:extLst>
              <a:ext uri="{FF2B5EF4-FFF2-40B4-BE49-F238E27FC236}">
                <a16:creationId xmlns:a16="http://schemas.microsoft.com/office/drawing/2014/main" id="{27B4F85D-20BA-4242-909A-CC19B1F40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2386" y="3192888"/>
            <a:ext cx="4481512" cy="586523"/>
          </a:xfrm>
          <a:prstGeom prst="wedgeRoundRectCallout">
            <a:avLst>
              <a:gd name="adj1" fmla="val -90245"/>
              <a:gd name="adj2" fmla="val -12465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User input handling</a:t>
            </a:r>
            <a:endParaRPr lang="bg-BG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1" name="AutoShape 23">
            <a:extLst>
              <a:ext uri="{FF2B5EF4-FFF2-40B4-BE49-F238E27FC236}">
                <a16:creationId xmlns:a16="http://schemas.microsoft.com/office/drawing/2014/main" id="{69DB07E7-AD86-4ACB-9F5B-AB5A294C6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3325" y="4787430"/>
            <a:ext cx="4481512" cy="586523"/>
          </a:xfrm>
          <a:prstGeom prst="wedgeRoundRectCallout">
            <a:avLst>
              <a:gd name="adj1" fmla="val -76900"/>
              <a:gd name="adj2" fmla="val -82555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Long running operation result</a:t>
            </a:r>
            <a:endParaRPr lang="bg-BG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C56C47-3ED5-424A-B7B1-8A46C543F313}"/>
              </a:ext>
            </a:extLst>
          </p:cNvPr>
          <p:cNvSpPr/>
          <p:nvPr/>
        </p:nvSpPr>
        <p:spPr>
          <a:xfrm>
            <a:off x="519112" y="3295650"/>
            <a:ext cx="2895600" cy="3810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C37440F-596C-443A-82C1-824466BBCBAA}"/>
              </a:ext>
            </a:extLst>
          </p:cNvPr>
          <p:cNvSpPr/>
          <p:nvPr/>
        </p:nvSpPr>
        <p:spPr>
          <a:xfrm>
            <a:off x="519112" y="4406430"/>
            <a:ext cx="3213100" cy="3810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90811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5" grpId="0" animBg="1"/>
      <p:bldP spid="1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82D8C2-5196-417B-A484-CF051FD2E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 to web resources with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HttpClient</a:t>
            </a:r>
            <a:r>
              <a:rPr lang="en-US" dirty="0"/>
              <a:t> class</a:t>
            </a:r>
          </a:p>
          <a:p>
            <a:endParaRPr lang="en-US" dirty="0"/>
          </a:p>
          <a:p>
            <a:r>
              <a:rPr lang="en-US" dirty="0"/>
              <a:t>Web access with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HttpClient</a:t>
            </a:r>
            <a:r>
              <a:rPr lang="en-US" dirty="0"/>
              <a:t> class</a:t>
            </a:r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File processing with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FileStream</a:t>
            </a:r>
            <a:r>
              <a:rPr lang="en-US" dirty="0"/>
              <a:t> class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Build-in Async Methods - GetStringAsync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4826B9-8F1C-45DD-AF0F-0B0E42517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923" y="1802183"/>
            <a:ext cx="11347899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GetStringAsync();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FC0132-0F48-4D65-96FF-72BBD6CEA5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923" y="5340311"/>
            <a:ext cx="11347899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ReadAsync(); 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WriteAsync();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1F8793-7525-4CDF-98DD-4024FD2D3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874" y="3222302"/>
            <a:ext cx="11347899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GetAsync(); 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PostAsync();</a:t>
            </a:r>
          </a:p>
        </p:txBody>
      </p:sp>
    </p:spTree>
    <p:extLst>
      <p:ext uri="{BB962C8B-B14F-4D97-AF65-F5344CB8AC3E}">
        <p14:creationId xmlns:p14="http://schemas.microsoft.com/office/powerpoint/2010/main" val="27220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82D8C2-5196-417B-A484-CF051FD2E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a file without blocking the console interface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Build-in Async Methods: Get Async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CC2CF8-DB7F-46BA-9D0B-3DDB2B48B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12" y="1947613"/>
            <a:ext cx="11262623" cy="45773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 static async Task GetAsync(string uri =       	"https://httpbin.org/get")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using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HttpClient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client = new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HttpClient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using ( var r = await client.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GetAsync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(new Uri(uri)))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string result = await r.Content.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ReadAsStringAsync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Console.WriteLine(result);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AutoShape 23">
            <a:extLst>
              <a:ext uri="{FF2B5EF4-FFF2-40B4-BE49-F238E27FC236}">
                <a16:creationId xmlns:a16="http://schemas.microsoft.com/office/drawing/2014/main" id="{D6246E4B-3F60-4337-8A66-6B90D9937C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5012" y="4662983"/>
            <a:ext cx="4252912" cy="1437820"/>
          </a:xfrm>
          <a:prstGeom prst="wedgeRoundRectCallout">
            <a:avLst>
              <a:gd name="adj1" fmla="val -72639"/>
              <a:gd name="adj2" fmla="val -13253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/>
              <a:t>Base class for sending HTTP requests and receiving HTTP responses</a:t>
            </a:r>
            <a:endParaRPr lang="bg-BG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0FCCA1A-2CC5-4EB9-9A94-814BA9ED6E8C}"/>
              </a:ext>
            </a:extLst>
          </p:cNvPr>
          <p:cNvSpPr/>
          <p:nvPr/>
        </p:nvSpPr>
        <p:spPr>
          <a:xfrm>
            <a:off x="1979612" y="3114031"/>
            <a:ext cx="6629400" cy="3810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4636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82D8C2-5196-417B-A484-CF051FD2E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a file without blocking the console interface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Build-in Async Methods: Get Async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CC2CF8-DB7F-46BA-9D0B-3DDB2B48B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12" y="1947613"/>
            <a:ext cx="11262623" cy="45773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 static async Task GetAsync(string uri =       	"https://httpbin.org/get")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using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HttpClient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client = new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HttpClient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using ( var r = await client.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GetAsync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(new Uri(uri)))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string result = await r.Content.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ReadAsStringAsync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Console.WriteLine(result);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AutoShape 23">
            <a:extLst>
              <a:ext uri="{FF2B5EF4-FFF2-40B4-BE49-F238E27FC236}">
                <a16:creationId xmlns:a16="http://schemas.microsoft.com/office/drawing/2014/main" id="{D6246E4B-3F60-4337-8A66-6B90D9937C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812" y="5181611"/>
            <a:ext cx="4252912" cy="1012172"/>
          </a:xfrm>
          <a:prstGeom prst="wedgeRoundRectCallout">
            <a:avLst>
              <a:gd name="adj1" fmla="val -46777"/>
              <a:gd name="adj2" fmla="val -141433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Sends a GET request to the specified Uri</a:t>
            </a:r>
            <a:endParaRPr lang="bg-BG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0FCCA1A-2CC5-4EB9-9A94-814BA9ED6E8C}"/>
              </a:ext>
            </a:extLst>
          </p:cNvPr>
          <p:cNvSpPr/>
          <p:nvPr/>
        </p:nvSpPr>
        <p:spPr>
          <a:xfrm>
            <a:off x="4951412" y="3851994"/>
            <a:ext cx="5181600" cy="3810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40945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82D8C2-5196-417B-A484-CF051FD2E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a file without blocking the console interface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Build-in Async Methods: Get Async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CC2CF8-DB7F-46BA-9D0B-3DDB2B48B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12" y="1947613"/>
            <a:ext cx="11262623" cy="45773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 static async Task GetAsync(string uri =       	"https://httpbin.org/get")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using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HttpClient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client = new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HttpClient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using ( var r = await client.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GetAsync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(new Uri(uri)))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string result = await r.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Content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ReadAsStringAsync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Console.WriteLine(result);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AutoShape 23">
            <a:extLst>
              <a:ext uri="{FF2B5EF4-FFF2-40B4-BE49-F238E27FC236}">
                <a16:creationId xmlns:a16="http://schemas.microsoft.com/office/drawing/2014/main" id="{D6246E4B-3F60-4337-8A66-6B90D9937C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0734" y="5301455"/>
            <a:ext cx="5331980" cy="1012172"/>
          </a:xfrm>
          <a:prstGeom prst="wedgeRoundRectCallout">
            <a:avLst>
              <a:gd name="adj1" fmla="val -46662"/>
              <a:gd name="adj2" fmla="val -85186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/>
              <a:t>Base class representing an HTTP entity body and content headers</a:t>
            </a:r>
            <a:endParaRPr lang="bg-BG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0FCCA1A-2CC5-4EB9-9A94-814BA9ED6E8C}"/>
              </a:ext>
            </a:extLst>
          </p:cNvPr>
          <p:cNvSpPr/>
          <p:nvPr/>
        </p:nvSpPr>
        <p:spPr>
          <a:xfrm>
            <a:off x="5292656" y="4580268"/>
            <a:ext cx="1716156" cy="3810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71189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82D8C2-5196-417B-A484-CF051FD2E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a file without blocking the console interface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Build-in Async Methods: Post Async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CC2CF8-DB7F-46BA-9D0B-3DDB2B48B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508" y="1879373"/>
            <a:ext cx="11533722" cy="45773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 static async Task PostAsync(string url, string data)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HttpClient client = new HttpClient();</a:t>
            </a:r>
          </a:p>
          <a:p>
            <a:pPr marL="182880"/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StringContent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queryString = new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StringContent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(data);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var response = await client.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PostAsync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(new Uri(url), queryString);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string responseBody = await response.Content.ReadAsStringAsync();</a:t>
            </a:r>
          </a:p>
          <a:p>
            <a:pPr marL="182880"/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Console.WriteLine(responseBody);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AutoShape 23">
            <a:extLst>
              <a:ext uri="{FF2B5EF4-FFF2-40B4-BE49-F238E27FC236}">
                <a16:creationId xmlns:a16="http://schemas.microsoft.com/office/drawing/2014/main" id="{D6246E4B-3F60-4337-8A66-6B90D9937C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5500" y="5075786"/>
            <a:ext cx="5331980" cy="1012172"/>
          </a:xfrm>
          <a:prstGeom prst="wedgeRoundRectCallout">
            <a:avLst>
              <a:gd name="adj1" fmla="val -48710"/>
              <a:gd name="adj2" fmla="val -102715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Sends a POST request to the specified Uri with the specified query string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0FCCA1A-2CC5-4EB9-9A94-814BA9ED6E8C}"/>
              </a:ext>
            </a:extLst>
          </p:cNvPr>
          <p:cNvSpPr/>
          <p:nvPr/>
        </p:nvSpPr>
        <p:spPr>
          <a:xfrm>
            <a:off x="4258337" y="4157112"/>
            <a:ext cx="7598618" cy="3810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745720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82D8C2-5196-417B-A484-CF051FD2E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the HTML of a given URL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Build-in Async Methods: GetStringAsync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CC2CF8-DB7F-46BA-9D0B-3DDB2B48B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12" y="2261901"/>
            <a:ext cx="11262623" cy="38387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async Task&lt;string&gt; GetWebsiteHtmlAsync(string websiteUrl)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HttpClient client = new HttpClient();</a:t>
            </a:r>
          </a:p>
          <a:p>
            <a:pPr marL="182880"/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string websiteHtml = await client.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GetStringAsync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(websiteUrl);</a:t>
            </a:r>
          </a:p>
          <a:p>
            <a:pPr marL="182880"/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Console.WriteLine("Downloaded html");</a:t>
            </a:r>
          </a:p>
          <a:p>
            <a:pPr marL="182880"/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return websiteHtml;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9008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82D8C2-5196-417B-A484-CF051FD2E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a file without blocking the console interface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Build-in Async Methods: ReadAsync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CC2CF8-DB7F-46BA-9D0B-3DDB2B48B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260" y="1886827"/>
            <a:ext cx="11262623" cy="45773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 static async Task&lt;string&gt; ReadFileAsync(string filename)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byte[] result;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Console.WriteLine("Reading...");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using (FileStream reader = File.Open(filename, FileMode.Open))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result = new byte[reader.Length];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await reader.</a:t>
            </a:r>
            <a:r>
              <a:rPr lang="en-US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ReadAsync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(result, 0, (int)reader.Length);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Console.WriteLine("File readed");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return System.Text.Encoding.UTF8.GetString(result);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5700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Build-in Async Methods: WriteAsync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CC2CF8-DB7F-46BA-9D0B-3DDB2B48B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260" y="1886827"/>
            <a:ext cx="11262623" cy="38387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async Task SaveFile(string filename, byte[] data)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using (FileStream stream = new FileStream(filename, 	FileMode.OpenOrCreate))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int length = data.Length;</a:t>
            </a:r>
          </a:p>
          <a:p>
            <a:pPr marL="182880"/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await stream.</a:t>
            </a:r>
            <a:r>
              <a:rPr lang="en-US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WriteAsync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(data, 0, length);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1766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43000"/>
            <a:ext cx="11804822" cy="5570355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thread</a:t>
            </a:r>
            <a:r>
              <a:rPr lang="en-US" dirty="0"/>
              <a:t> is a fundamental unit of code execution</a:t>
            </a:r>
          </a:p>
          <a:p>
            <a:r>
              <a:rPr lang="en-US" dirty="0"/>
              <a:t>Commonly, programs use more than one thread</a:t>
            </a:r>
          </a:p>
          <a:p>
            <a:pPr lvl="1"/>
            <a:r>
              <a:rPr lang="en-US" dirty="0"/>
              <a:t>In .NET, there is always more than one thread</a:t>
            </a:r>
          </a:p>
          <a:p>
            <a:r>
              <a:rPr lang="en-US" dirty="0"/>
              <a:t>Each thread has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memory area</a:t>
            </a:r>
            <a:r>
              <a:rPr lang="en-US" dirty="0"/>
              <a:t> associated with it known as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Call Stack</a:t>
            </a:r>
            <a:endParaRPr lang="en-US" dirty="0"/>
          </a:p>
          <a:p>
            <a:pPr lvl="1"/>
            <a:r>
              <a:rPr lang="en-US" dirty="0"/>
              <a:t>Stores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 variables</a:t>
            </a:r>
          </a:p>
          <a:p>
            <a:pPr lvl="1"/>
            <a:r>
              <a:rPr lang="en-US" dirty="0"/>
              <a:t>Stores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currently invoked methods </a:t>
            </a:r>
            <a:r>
              <a:rPr lang="en-US" dirty="0"/>
              <a:t>in order of invocation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</a:t>
            </a:r>
          </a:p>
        </p:txBody>
      </p:sp>
    </p:spTree>
    <p:extLst>
      <p:ext uri="{BB962C8B-B14F-4D97-AF65-F5344CB8AC3E}">
        <p14:creationId xmlns:p14="http://schemas.microsoft.com/office/powerpoint/2010/main" val="372518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67F297-A65D-405D-A023-9F71FE8EE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a file without blocking the console interface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Example: Download File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8B083C-BE8B-4661-ABB3-737B7A79E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598" y="1868101"/>
            <a:ext cx="11262623" cy="45773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async Task DownloadFileAsync(string url, string fileName)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Console.WriteLine("Downloading...");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using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HttpClient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client = new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HttpClient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var response = await client.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GetStringAsync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(FileUrl);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Console.WriteLine("File downloaded");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Task writeFile = SaveFile(fileName, response);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writeFile.Wait();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Process.Start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(fileName);                        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6" name="AutoShape 23">
            <a:extLst>
              <a:ext uri="{FF2B5EF4-FFF2-40B4-BE49-F238E27FC236}">
                <a16:creationId xmlns:a16="http://schemas.microsoft.com/office/drawing/2014/main" id="{012A6D30-3192-4CE8-8444-A9F524B18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3012" y="5410200"/>
            <a:ext cx="4481512" cy="586523"/>
          </a:xfrm>
          <a:prstGeom prst="wedgeRoundRectCallout">
            <a:avLst>
              <a:gd name="adj1" fmla="val -69212"/>
              <a:gd name="adj2" fmla="val -48663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Opens the downloaded file</a:t>
            </a:r>
            <a:endParaRPr lang="bg-BG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3D811CD-FCB5-4537-BCA3-A2D20EAADEFC}"/>
              </a:ext>
            </a:extLst>
          </p:cNvPr>
          <p:cNvSpPr/>
          <p:nvPr/>
        </p:nvSpPr>
        <p:spPr>
          <a:xfrm>
            <a:off x="1181168" y="5231296"/>
            <a:ext cx="4267200" cy="3810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06384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67F297-A65D-405D-A023-9F71FE8EE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the HTML of given website without blocking the console interface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Example: Download HTML(1)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8B083C-BE8B-4661-ABB3-737B7A79E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12" y="2603400"/>
            <a:ext cx="11262623" cy="27307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async void GetWebsiteHtmlAsync(string websiteUrl)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HttpClient client = new HttpClient();</a:t>
            </a:r>
          </a:p>
          <a:p>
            <a:pPr marL="182880"/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websiteHtml = await client.GetStringAsync(websiteUrl);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Console.WriteLine("Downloaded html");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8347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Example: Download HTML(2)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8B083C-BE8B-4661-ABB3-737B7A79E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92" y="1208949"/>
            <a:ext cx="11262623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 url = Console.ReadLine();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GetWebsiteHtmlAsync(url);</a:t>
            </a:r>
          </a:p>
          <a:p>
            <a:pPr marL="182880"/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while (true)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string userInput = Console.ReadLine();</a:t>
            </a:r>
          </a:p>
          <a:p>
            <a:pPr marL="182880"/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if (userInput == "Print")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if (websiteHtml != null) Console.WriteLine(websiteHtml);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else Console.WriteLine("Loading...");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else Console.WriteLine("Unknown command. Try again...");</a:t>
            </a:r>
          </a:p>
          <a:p>
            <a:pPr marL="182880"/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4782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Networking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DA2B10-1783-4F53-8DE1-F86D56474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TCP Handshake, TCP Listener and Sockets</a:t>
            </a:r>
          </a:p>
        </p:txBody>
      </p:sp>
      <p:pic>
        <p:nvPicPr>
          <p:cNvPr id="8" name="Graphic 7" descr="Handshake">
            <a:extLst>
              <a:ext uri="{FF2B5EF4-FFF2-40B4-BE49-F238E27FC236}">
                <a16:creationId xmlns:a16="http://schemas.microsoft.com/office/drawing/2014/main" id="{BB04CE4D-872C-4B29-BB3C-B805CD0C8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56012" y="1010584"/>
            <a:ext cx="43434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984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10C0AA12-F268-4813-97D7-8C14C392A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49" y="1151121"/>
            <a:ext cx="11998412" cy="5570355"/>
          </a:xfrm>
        </p:spPr>
        <p:txBody>
          <a:bodyPr/>
          <a:lstStyle/>
          <a:p>
            <a:r>
              <a:rPr lang="en-US" dirty="0"/>
              <a:t>Standard for establishing and maintaining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network conversation</a:t>
            </a:r>
          </a:p>
          <a:p>
            <a:r>
              <a:rPr lang="en-US" dirty="0"/>
              <a:t>Provides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error-free </a:t>
            </a:r>
            <a:r>
              <a:rPr lang="en-US" dirty="0"/>
              <a:t>data transmission</a:t>
            </a:r>
          </a:p>
          <a:p>
            <a:r>
              <a:rPr lang="en-US" dirty="0"/>
              <a:t>The connection is established using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three-way handshake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Transmission Control Protocol</a:t>
            </a:r>
            <a:endParaRPr lang="en-US" dirty="0"/>
          </a:p>
        </p:txBody>
      </p:sp>
      <p:pic>
        <p:nvPicPr>
          <p:cNvPr id="11" name="Graphic 10" descr="Computer">
            <a:extLst>
              <a:ext uri="{FF2B5EF4-FFF2-40B4-BE49-F238E27FC236}">
                <a16:creationId xmlns:a16="http://schemas.microsoft.com/office/drawing/2014/main" id="{13371AE0-40B0-4EE9-B314-3FE828C42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5227" y="3489101"/>
            <a:ext cx="3124200" cy="3124200"/>
          </a:xfrm>
          <a:prstGeom prst="rect">
            <a:avLst/>
          </a:prstGeom>
        </p:spPr>
      </p:pic>
      <p:pic>
        <p:nvPicPr>
          <p:cNvPr id="14" name="Graphic 13" descr="Laptop">
            <a:extLst>
              <a:ext uri="{FF2B5EF4-FFF2-40B4-BE49-F238E27FC236}">
                <a16:creationId xmlns:a16="http://schemas.microsoft.com/office/drawing/2014/main" id="{8B3AAE06-28DF-46A5-9AA9-2E70083316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1031" y="3489101"/>
            <a:ext cx="3137452" cy="3137452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86CD94D8-E897-4333-8F86-8EAFDD643AC5}"/>
              </a:ext>
            </a:extLst>
          </p:cNvPr>
          <p:cNvSpPr/>
          <p:nvPr/>
        </p:nvSpPr>
        <p:spPr>
          <a:xfrm>
            <a:off x="4460190" y="4670201"/>
            <a:ext cx="3082019" cy="381000"/>
          </a:xfrm>
          <a:prstGeom prst="rightArrow">
            <a:avLst/>
          </a:prstGeom>
          <a:solidFill>
            <a:srgbClr val="FFA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ED57C0-27D6-4EE2-9DC3-1E9ABF34B8AB}"/>
              </a:ext>
            </a:extLst>
          </p:cNvPr>
          <p:cNvSpPr txBox="1"/>
          <p:nvPr/>
        </p:nvSpPr>
        <p:spPr>
          <a:xfrm>
            <a:off x="5624495" y="4171149"/>
            <a:ext cx="753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SYN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8BF3B6-2A66-4B7A-8A1B-0E1E01E6DE8E}"/>
              </a:ext>
            </a:extLst>
          </p:cNvPr>
          <p:cNvSpPr txBox="1"/>
          <p:nvPr/>
        </p:nvSpPr>
        <p:spPr>
          <a:xfrm>
            <a:off x="4577165" y="5057827"/>
            <a:ext cx="2971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Synchronize packet</a:t>
            </a:r>
          </a:p>
        </p:txBody>
      </p:sp>
    </p:spTree>
    <p:extLst>
      <p:ext uri="{BB962C8B-B14F-4D97-AF65-F5344CB8AC3E}">
        <p14:creationId xmlns:p14="http://schemas.microsoft.com/office/powerpoint/2010/main" val="24321667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10C0AA12-F268-4813-97D7-8C14C392A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49" y="1151121"/>
            <a:ext cx="11998412" cy="5570355"/>
          </a:xfrm>
        </p:spPr>
        <p:txBody>
          <a:bodyPr/>
          <a:lstStyle/>
          <a:p>
            <a:r>
              <a:rPr lang="en-US" dirty="0"/>
              <a:t>Standard for establishing and maintaining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network conversation</a:t>
            </a:r>
          </a:p>
          <a:p>
            <a:r>
              <a:rPr lang="en-US" dirty="0"/>
              <a:t>Provides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error-free </a:t>
            </a:r>
            <a:r>
              <a:rPr lang="en-US" dirty="0"/>
              <a:t>data transmission</a:t>
            </a:r>
          </a:p>
          <a:p>
            <a:r>
              <a:rPr lang="en-US" dirty="0"/>
              <a:t>The connection is established using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three-way handshake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Transmission Control Protocol</a:t>
            </a:r>
            <a:endParaRPr lang="en-US" dirty="0"/>
          </a:p>
        </p:txBody>
      </p:sp>
      <p:pic>
        <p:nvPicPr>
          <p:cNvPr id="11" name="Graphic 10" descr="Computer">
            <a:extLst>
              <a:ext uri="{FF2B5EF4-FFF2-40B4-BE49-F238E27FC236}">
                <a16:creationId xmlns:a16="http://schemas.microsoft.com/office/drawing/2014/main" id="{13371AE0-40B0-4EE9-B314-3FE828C42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5227" y="3489101"/>
            <a:ext cx="3124200" cy="3124200"/>
          </a:xfrm>
          <a:prstGeom prst="rect">
            <a:avLst/>
          </a:prstGeom>
        </p:spPr>
      </p:pic>
      <p:pic>
        <p:nvPicPr>
          <p:cNvPr id="14" name="Graphic 13" descr="Laptop">
            <a:extLst>
              <a:ext uri="{FF2B5EF4-FFF2-40B4-BE49-F238E27FC236}">
                <a16:creationId xmlns:a16="http://schemas.microsoft.com/office/drawing/2014/main" id="{8B3AAE06-28DF-46A5-9AA9-2E70083316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1031" y="3489101"/>
            <a:ext cx="3137452" cy="3137452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86CD94D8-E897-4333-8F86-8EAFDD643AC5}"/>
              </a:ext>
            </a:extLst>
          </p:cNvPr>
          <p:cNvSpPr/>
          <p:nvPr/>
        </p:nvSpPr>
        <p:spPr>
          <a:xfrm rot="10800000">
            <a:off x="4460190" y="4670201"/>
            <a:ext cx="3082019" cy="381000"/>
          </a:xfrm>
          <a:prstGeom prst="rightArrow">
            <a:avLst/>
          </a:prstGeom>
          <a:solidFill>
            <a:srgbClr val="FFA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ED57C0-27D6-4EE2-9DC3-1E9ABF34B8AB}"/>
              </a:ext>
            </a:extLst>
          </p:cNvPr>
          <p:cNvSpPr txBox="1"/>
          <p:nvPr/>
        </p:nvSpPr>
        <p:spPr>
          <a:xfrm>
            <a:off x="5196202" y="4146978"/>
            <a:ext cx="16099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SYN - ACK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8BF3B6-2A66-4B7A-8A1B-0E1E01E6DE8E}"/>
              </a:ext>
            </a:extLst>
          </p:cNvPr>
          <p:cNvSpPr txBox="1"/>
          <p:nvPr/>
        </p:nvSpPr>
        <p:spPr>
          <a:xfrm>
            <a:off x="4548556" y="5057827"/>
            <a:ext cx="2905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Synchronize</a:t>
            </a:r>
          </a:p>
          <a:p>
            <a:pPr algn="ctr"/>
            <a:r>
              <a:rPr lang="en-US" sz="2800" dirty="0"/>
              <a:t>Acknowledgement</a:t>
            </a:r>
          </a:p>
        </p:txBody>
      </p:sp>
    </p:spTree>
    <p:extLst>
      <p:ext uri="{BB962C8B-B14F-4D97-AF65-F5344CB8AC3E}">
        <p14:creationId xmlns:p14="http://schemas.microsoft.com/office/powerpoint/2010/main" val="22700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10C0AA12-F268-4813-97D7-8C14C392A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49" y="1151121"/>
            <a:ext cx="11998412" cy="5570355"/>
          </a:xfrm>
        </p:spPr>
        <p:txBody>
          <a:bodyPr/>
          <a:lstStyle/>
          <a:p>
            <a:r>
              <a:rPr lang="en-US" dirty="0"/>
              <a:t>Standard for establishing and maintaining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network conversation</a:t>
            </a:r>
          </a:p>
          <a:p>
            <a:r>
              <a:rPr lang="en-US" dirty="0"/>
              <a:t>Provides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error-free </a:t>
            </a:r>
            <a:r>
              <a:rPr lang="en-US" dirty="0"/>
              <a:t>data transmission</a:t>
            </a:r>
          </a:p>
          <a:p>
            <a:r>
              <a:rPr lang="en-US" dirty="0"/>
              <a:t>The connection is established using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three-way handshake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Transmission Control Protocol</a:t>
            </a:r>
            <a:endParaRPr lang="en-US" dirty="0"/>
          </a:p>
        </p:txBody>
      </p:sp>
      <p:pic>
        <p:nvPicPr>
          <p:cNvPr id="11" name="Graphic 10" descr="Computer">
            <a:extLst>
              <a:ext uri="{FF2B5EF4-FFF2-40B4-BE49-F238E27FC236}">
                <a16:creationId xmlns:a16="http://schemas.microsoft.com/office/drawing/2014/main" id="{13371AE0-40B0-4EE9-B314-3FE828C42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5227" y="3489101"/>
            <a:ext cx="3124200" cy="3124200"/>
          </a:xfrm>
          <a:prstGeom prst="rect">
            <a:avLst/>
          </a:prstGeom>
        </p:spPr>
      </p:pic>
      <p:pic>
        <p:nvPicPr>
          <p:cNvPr id="14" name="Graphic 13" descr="Laptop">
            <a:extLst>
              <a:ext uri="{FF2B5EF4-FFF2-40B4-BE49-F238E27FC236}">
                <a16:creationId xmlns:a16="http://schemas.microsoft.com/office/drawing/2014/main" id="{8B3AAE06-28DF-46A5-9AA9-2E70083316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1031" y="3489101"/>
            <a:ext cx="3137452" cy="31374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2ED57C0-27D6-4EE2-9DC3-1E9ABF34B8AB}"/>
              </a:ext>
            </a:extLst>
          </p:cNvPr>
          <p:cNvSpPr txBox="1"/>
          <p:nvPr/>
        </p:nvSpPr>
        <p:spPr>
          <a:xfrm>
            <a:off x="5617630" y="4146981"/>
            <a:ext cx="767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ACK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8BF3B6-2A66-4B7A-8A1B-0E1E01E6DE8E}"/>
              </a:ext>
            </a:extLst>
          </p:cNvPr>
          <p:cNvSpPr txBox="1"/>
          <p:nvPr/>
        </p:nvSpPr>
        <p:spPr>
          <a:xfrm>
            <a:off x="4548556" y="5057827"/>
            <a:ext cx="2905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Acknowledgement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8E3C302-62DD-493B-AF0E-BFBE99794CD4}"/>
              </a:ext>
            </a:extLst>
          </p:cNvPr>
          <p:cNvSpPr/>
          <p:nvPr/>
        </p:nvSpPr>
        <p:spPr>
          <a:xfrm>
            <a:off x="4460190" y="4670201"/>
            <a:ext cx="3082019" cy="381000"/>
          </a:xfrm>
          <a:prstGeom prst="rightArrow">
            <a:avLst/>
          </a:prstGeom>
          <a:solidFill>
            <a:srgbClr val="FFA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09003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10C0AA12-F268-4813-97D7-8C14C392A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49" y="1151121"/>
            <a:ext cx="11998412" cy="5570355"/>
          </a:xfrm>
        </p:spPr>
        <p:txBody>
          <a:bodyPr/>
          <a:lstStyle/>
          <a:p>
            <a:r>
              <a:rPr lang="en-US" dirty="0"/>
              <a:t>Standard for establishing and maintaining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network conversation</a:t>
            </a:r>
          </a:p>
          <a:p>
            <a:r>
              <a:rPr lang="en-US" dirty="0"/>
              <a:t>Provides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error-free </a:t>
            </a:r>
            <a:r>
              <a:rPr lang="en-US" dirty="0"/>
              <a:t>data transmission</a:t>
            </a:r>
          </a:p>
          <a:p>
            <a:r>
              <a:rPr lang="en-US" dirty="0"/>
              <a:t>The connection is established using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three-way handshake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Transmission Control Protocol</a:t>
            </a:r>
            <a:endParaRPr lang="en-US" dirty="0"/>
          </a:p>
        </p:txBody>
      </p:sp>
      <p:pic>
        <p:nvPicPr>
          <p:cNvPr id="11" name="Graphic 10" descr="Computer">
            <a:extLst>
              <a:ext uri="{FF2B5EF4-FFF2-40B4-BE49-F238E27FC236}">
                <a16:creationId xmlns:a16="http://schemas.microsoft.com/office/drawing/2014/main" id="{13371AE0-40B0-4EE9-B314-3FE828C42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5227" y="3489101"/>
            <a:ext cx="3124200" cy="3124200"/>
          </a:xfrm>
          <a:prstGeom prst="rect">
            <a:avLst/>
          </a:prstGeom>
        </p:spPr>
      </p:pic>
      <p:pic>
        <p:nvPicPr>
          <p:cNvPr id="14" name="Graphic 13" descr="Laptop">
            <a:extLst>
              <a:ext uri="{FF2B5EF4-FFF2-40B4-BE49-F238E27FC236}">
                <a16:creationId xmlns:a16="http://schemas.microsoft.com/office/drawing/2014/main" id="{8B3AAE06-28DF-46A5-9AA9-2E70083316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1031" y="3489101"/>
            <a:ext cx="3137452" cy="31374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2ED57C0-27D6-4EE2-9DC3-1E9ABF34B8AB}"/>
              </a:ext>
            </a:extLst>
          </p:cNvPr>
          <p:cNvSpPr txBox="1"/>
          <p:nvPr/>
        </p:nvSpPr>
        <p:spPr>
          <a:xfrm>
            <a:off x="4137637" y="4306270"/>
            <a:ext cx="358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Connection Established</a:t>
            </a:r>
          </a:p>
        </p:txBody>
      </p:sp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27CFA8CD-3929-4A3B-A94A-8307483B9817}"/>
              </a:ext>
            </a:extLst>
          </p:cNvPr>
          <p:cNvSpPr/>
          <p:nvPr/>
        </p:nvSpPr>
        <p:spPr>
          <a:xfrm>
            <a:off x="4438694" y="5090140"/>
            <a:ext cx="3069856" cy="387626"/>
          </a:xfrm>
          <a:prstGeom prst="left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0608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E75C3F-61F9-4394-BF80-A2D2950DC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1" cy="5570355"/>
          </a:xfrm>
        </p:spPr>
        <p:txBody>
          <a:bodyPr/>
          <a:lstStyle/>
          <a:p>
            <a:r>
              <a:rPr lang="en-US" dirty="0"/>
              <a:t>Provides methods that listen for and accept incoming connection requests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TCP Listener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34073D-1C4E-497B-8902-2B712AF92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761" y="2590800"/>
            <a:ext cx="11262623" cy="40233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private static async Task ServerListen()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int port = 8000;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IPAddress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ipAddress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IPAddress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.Parse("127.0.0.1");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TcpListener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server = new TcpListener(ipAddress, port);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server.Start();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Establish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а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connection and read request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109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23D262-3EFF-4362-8EF1-7CD47620F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Connecting, sending, and receiving</a:t>
            </a:r>
            <a:r>
              <a:rPr lang="en-US" dirty="0"/>
              <a:t> stream data over a network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TCP Client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6E3B45E-A3E8-4BB1-B032-FFBDAC78A5CE}"/>
              </a:ext>
            </a:extLst>
          </p:cNvPr>
          <p:cNvSpPr/>
          <p:nvPr/>
        </p:nvSpPr>
        <p:spPr>
          <a:xfrm>
            <a:off x="4341812" y="1909980"/>
            <a:ext cx="6400800" cy="4572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AutoShape 23">
            <a:extLst>
              <a:ext uri="{FF2B5EF4-FFF2-40B4-BE49-F238E27FC236}">
                <a16:creationId xmlns:a16="http://schemas.microsoft.com/office/drawing/2014/main" id="{6468DFA8-F8D0-4AD8-BFE9-70C1425A59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8473" y="2849554"/>
            <a:ext cx="3736761" cy="586523"/>
          </a:xfrm>
          <a:prstGeom prst="wedgeRoundRectCallout">
            <a:avLst>
              <a:gd name="adj1" fmla="val -39254"/>
              <a:gd name="adj2" fmla="val -130360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Connecting with client</a:t>
            </a:r>
            <a:endParaRPr lang="bg-BG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FF24E6-45F9-4D6F-B61D-83B9431EB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125" y="1858596"/>
            <a:ext cx="11163397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client = await listener.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AcceptTcpClientAsync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Console.WriteLine("Client connected.");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byte[] buffer = new byte[1024];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client.GetStream().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Read(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buffer, 0, buffer.Length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byte[] data = Encoding.ASCII.GetBytes("Hello!");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client.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GetStream()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Write(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data, 0, data.Length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client.GetStream().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41737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Threads in C# can be created </a:t>
            </a:r>
            <a:r>
              <a:rPr lang="en-US" noProof="1"/>
              <a:t>using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System.Thread</a:t>
            </a:r>
            <a:r>
              <a:rPr lang="en-US" noProof="1"/>
              <a:t> class</a:t>
            </a:r>
          </a:p>
          <a:p>
            <a:r>
              <a:rPr lang="en-US" noProof="1"/>
              <a:t>Constructor accepts a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method</a:t>
            </a:r>
            <a:r>
              <a:rPr lang="en-US" noProof="1"/>
              <a:t> (delegate) to execute on a separate thread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 in C#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42927" y="3363385"/>
            <a:ext cx="10499793" cy="31616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Thread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thread = new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Thread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() =&gt;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</a:p>
          <a:p>
            <a:pPr marL="182880"/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for (int i = 0; i &lt; 10; i++)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 {</a:t>
            </a:r>
          </a:p>
          <a:p>
            <a:pPr marL="182880"/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 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Console.WriteLine(i);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 }</a:t>
            </a:r>
          </a:p>
          <a:p>
            <a:pPr marL="182880"/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08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23D262-3EFF-4362-8EF1-7CD47620F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Connecting, sending, and receiving</a:t>
            </a:r>
            <a:r>
              <a:rPr lang="en-US" dirty="0"/>
              <a:t> stream data over a network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TCP Client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B64321-BD9A-4241-8B24-679F8B1B0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125" y="1858596"/>
            <a:ext cx="11163397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client = await listener.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AcceptTcpClientAsync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Console.WriteLine("Client connected.");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byte[] buffer = new byte[1024];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client.GetStream().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Read(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buffer, 0, buffer.Length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byte[] data = Encoding.ASCII.GetBytes("Hello!");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client.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GetStream()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Write(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data, 0, data.Length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client.GetStream().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6E3B45E-A3E8-4BB1-B032-FFBDAC78A5CE}"/>
              </a:ext>
            </a:extLst>
          </p:cNvPr>
          <p:cNvSpPr/>
          <p:nvPr/>
        </p:nvSpPr>
        <p:spPr>
          <a:xfrm>
            <a:off x="1979612" y="3635161"/>
            <a:ext cx="8534400" cy="4572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AutoShape 23">
            <a:extLst>
              <a:ext uri="{FF2B5EF4-FFF2-40B4-BE49-F238E27FC236}">
                <a16:creationId xmlns:a16="http://schemas.microsoft.com/office/drawing/2014/main" id="{6468DFA8-F8D0-4AD8-BFE9-70C1425A59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6012" y="5611068"/>
            <a:ext cx="3680335" cy="1012172"/>
          </a:xfrm>
          <a:prstGeom prst="wedgeRoundRectCallout">
            <a:avLst>
              <a:gd name="adj1" fmla="val -115939"/>
              <a:gd name="adj2" fmla="val -197584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Reads data from client's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NetworkStream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747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23D262-3EFF-4362-8EF1-7CD47620F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Connecting, sending, and receiving</a:t>
            </a:r>
            <a:r>
              <a:rPr lang="en-US" dirty="0"/>
              <a:t> stream data over a network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TCP Client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B64321-BD9A-4241-8B24-679F8B1B0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125" y="1858596"/>
            <a:ext cx="11163397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client = await listener.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AcceptTcpClientAsync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Console.WriteLine("Client connected.");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byte[] buffer = new byte[1024];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client.GetStream().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Read(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buffer, 0, buffer.Length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byte[] data = Encoding.ASCII.GetBytes("Hello!");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client.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GetStream()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Write(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data, 0, data.Length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client.GetStream().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6E3B45E-A3E8-4BB1-B032-FFBDAC78A5CE}"/>
              </a:ext>
            </a:extLst>
          </p:cNvPr>
          <p:cNvSpPr/>
          <p:nvPr/>
        </p:nvSpPr>
        <p:spPr>
          <a:xfrm>
            <a:off x="1903412" y="4918054"/>
            <a:ext cx="8077200" cy="4572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AutoShape 23">
            <a:extLst>
              <a:ext uri="{FF2B5EF4-FFF2-40B4-BE49-F238E27FC236}">
                <a16:creationId xmlns:a16="http://schemas.microsoft.com/office/drawing/2014/main" id="{6468DFA8-F8D0-4AD8-BFE9-70C1425A59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0812" y="5619020"/>
            <a:ext cx="3294110" cy="1012172"/>
          </a:xfrm>
          <a:prstGeom prst="wedgeRoundRectCallout">
            <a:avLst>
              <a:gd name="adj1" fmla="val -135270"/>
              <a:gd name="adj2" fmla="val -73202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Writes data to client's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NetworkStream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21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23D262-3EFF-4362-8EF1-7CD47620F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Connecting, sending, and receiving</a:t>
            </a:r>
            <a:r>
              <a:rPr lang="en-US" dirty="0"/>
              <a:t> stream data over a network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TCP Client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B64321-BD9A-4241-8B24-679F8B1B0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125" y="1858596"/>
            <a:ext cx="11163397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client = await listener.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AcceptTcpClientAsync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Console.WriteLine("Client connected.");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byte[] buffer = new byte[1024];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client.GetStream().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Read(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buffer, 0, buffer.Length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byte[] data = Encoding.ASCII.GetBytes("Hello!");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client.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GetStream()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Write(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data, 0, data.Length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client.GetStream().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6E3B45E-A3E8-4BB1-B032-FFBDAC78A5CE}"/>
              </a:ext>
            </a:extLst>
          </p:cNvPr>
          <p:cNvSpPr/>
          <p:nvPr/>
        </p:nvSpPr>
        <p:spPr>
          <a:xfrm>
            <a:off x="1840464" y="5770414"/>
            <a:ext cx="4545566" cy="4572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AutoShape 23">
            <a:extLst>
              <a:ext uri="{FF2B5EF4-FFF2-40B4-BE49-F238E27FC236}">
                <a16:creationId xmlns:a16="http://schemas.microsoft.com/office/drawing/2014/main" id="{6468DFA8-F8D0-4AD8-BFE9-70C1425A59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9812" y="5532528"/>
            <a:ext cx="4035869" cy="586523"/>
          </a:xfrm>
          <a:prstGeom prst="wedgeRoundRectCallout">
            <a:avLst>
              <a:gd name="adj1" fmla="val -74753"/>
              <a:gd name="adj2" fmla="val 26572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Closes the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NetworkStream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535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23D262-3EFF-4362-8EF1-7CD47620F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methods and properties for network communication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Socket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B64321-BD9A-4241-8B24-679F8B1B0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125" y="2324784"/>
            <a:ext cx="11163397" cy="40233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socket = await listener.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AcceptSocketAsync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byte[] buffer = new byte[1024];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socket.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Receive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(buffer);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byte[] data = Encoding.ASCII.GetBytes("Hello!");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socket.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Send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(data);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socket.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Shutdown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SocketShutdown.Both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A0FA513-B02D-4B74-ACB8-911E5D0B4185}"/>
              </a:ext>
            </a:extLst>
          </p:cNvPr>
          <p:cNvSpPr/>
          <p:nvPr/>
        </p:nvSpPr>
        <p:spPr>
          <a:xfrm>
            <a:off x="4341812" y="2400922"/>
            <a:ext cx="5791200" cy="4572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AutoShape 23">
            <a:extLst>
              <a:ext uri="{FF2B5EF4-FFF2-40B4-BE49-F238E27FC236}">
                <a16:creationId xmlns:a16="http://schemas.microsoft.com/office/drawing/2014/main" id="{7C4144DB-FE39-4494-BAAF-44E6DBD04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2212" y="3445262"/>
            <a:ext cx="3736761" cy="586523"/>
          </a:xfrm>
          <a:prstGeom prst="wedgeRoundRectCallout">
            <a:avLst>
              <a:gd name="adj1" fmla="val -43033"/>
              <a:gd name="adj2" fmla="val -148571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Connecting with client</a:t>
            </a:r>
            <a:endParaRPr lang="bg-BG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47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23D262-3EFF-4362-8EF1-7CD47620F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methods and properties for network communication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Socket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B64321-BD9A-4241-8B24-679F8B1B0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125" y="2324784"/>
            <a:ext cx="11163397" cy="40233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socket = await listener.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AcceptSocketAsync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byte[] buffer = new byte[1024];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socket.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Receive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(buffer);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byte[] data = Encoding.ASCII.GetBytes("Hello!");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socket.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Send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(data);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socket.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Shutdown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SocketShutdown.Both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A0FA513-B02D-4B74-ACB8-911E5D0B4185}"/>
              </a:ext>
            </a:extLst>
          </p:cNvPr>
          <p:cNvSpPr/>
          <p:nvPr/>
        </p:nvSpPr>
        <p:spPr>
          <a:xfrm>
            <a:off x="592362" y="3691164"/>
            <a:ext cx="4663850" cy="4572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AutoShape 23">
            <a:extLst>
              <a:ext uri="{FF2B5EF4-FFF2-40B4-BE49-F238E27FC236}">
                <a16:creationId xmlns:a16="http://schemas.microsoft.com/office/drawing/2014/main" id="{7C4144DB-FE39-4494-BAAF-44E6DBD04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2212" y="3445262"/>
            <a:ext cx="3736761" cy="586523"/>
          </a:xfrm>
          <a:prstGeom prst="wedgeRoundRectCallout">
            <a:avLst>
              <a:gd name="adj1" fmla="val -110415"/>
              <a:gd name="adj2" fmla="val 36704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Receive data from client</a:t>
            </a:r>
            <a:endParaRPr lang="bg-BG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032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23D262-3EFF-4362-8EF1-7CD47620F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methods and properties for network communication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Socket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B64321-BD9A-4241-8B24-679F8B1B0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125" y="2324784"/>
            <a:ext cx="11163397" cy="40233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socket = await listener.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AcceptSocketAsync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byte[] buffer = new byte[1024];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socket.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Receive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(buffer);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byte[] data = Encoding.ASCII.GetBytes("Hello!");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socket.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Send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(data);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socket.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Shutdown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SocketShutdown.Both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A0FA513-B02D-4B74-ACB8-911E5D0B4185}"/>
              </a:ext>
            </a:extLst>
          </p:cNvPr>
          <p:cNvSpPr/>
          <p:nvPr/>
        </p:nvSpPr>
        <p:spPr>
          <a:xfrm>
            <a:off x="592362" y="4982816"/>
            <a:ext cx="3749450" cy="4572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AutoShape 23">
            <a:extLst>
              <a:ext uri="{FF2B5EF4-FFF2-40B4-BE49-F238E27FC236}">
                <a16:creationId xmlns:a16="http://schemas.microsoft.com/office/drawing/2014/main" id="{7C4144DB-FE39-4494-BAAF-44E6DBD04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2823" y="5146754"/>
            <a:ext cx="3736761" cy="586523"/>
          </a:xfrm>
          <a:prstGeom prst="wedgeRoundRectCallout">
            <a:avLst>
              <a:gd name="adj1" fmla="val -96584"/>
              <a:gd name="adj2" fmla="val -4011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Send data to client</a:t>
            </a:r>
            <a:endParaRPr lang="bg-BG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692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23D262-3EFF-4362-8EF1-7CD47620F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methods and properties for network communication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Socket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B64321-BD9A-4241-8B24-679F8B1B0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125" y="2324784"/>
            <a:ext cx="11163397" cy="40233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socket = await listener.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AcceptSocketAsync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byte[] buffer = new byte[1024];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socket.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Receive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(buffer);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byte[] data = Encoding.ASCII.GetBytes("Hello!");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socket.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Send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(data);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socket.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Shutdown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SocketShutdown.Both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A0FA513-B02D-4B74-ACB8-911E5D0B4185}"/>
              </a:ext>
            </a:extLst>
          </p:cNvPr>
          <p:cNvSpPr/>
          <p:nvPr/>
        </p:nvSpPr>
        <p:spPr>
          <a:xfrm>
            <a:off x="608012" y="5835774"/>
            <a:ext cx="3048000" cy="4572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AutoShape 23">
            <a:extLst>
              <a:ext uri="{FF2B5EF4-FFF2-40B4-BE49-F238E27FC236}">
                <a16:creationId xmlns:a16="http://schemas.microsoft.com/office/drawing/2014/main" id="{7C4144DB-FE39-4494-BAAF-44E6DBD04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7613" y="5105400"/>
            <a:ext cx="2945599" cy="586523"/>
          </a:xfrm>
          <a:prstGeom prst="wedgeRoundRectCallout">
            <a:avLst>
              <a:gd name="adj1" fmla="val -96473"/>
              <a:gd name="adj2" fmla="val 72855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Close connection</a:t>
            </a:r>
            <a:endParaRPr lang="bg-BG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304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23D262-3EFF-4362-8EF1-7CD47620F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methods and properties for network communication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Socket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B64321-BD9A-4241-8B24-679F8B1B0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125" y="2324784"/>
            <a:ext cx="11163397" cy="40233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socket = await listener.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AcceptSocketAsync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byte[] buffer = new byte[1024];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socket.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Receive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(buffer);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byte[] data = Encoding.ASCII.GetBytes("Hello!");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socket.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Send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(data);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socket.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Shutdown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SocketShutdown.Both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A0FA513-B02D-4B74-ACB8-911E5D0B4185}"/>
              </a:ext>
            </a:extLst>
          </p:cNvPr>
          <p:cNvSpPr/>
          <p:nvPr/>
        </p:nvSpPr>
        <p:spPr>
          <a:xfrm>
            <a:off x="3579812" y="5791449"/>
            <a:ext cx="4114800" cy="4572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AutoShape 23">
            <a:extLst>
              <a:ext uri="{FF2B5EF4-FFF2-40B4-BE49-F238E27FC236}">
                <a16:creationId xmlns:a16="http://schemas.microsoft.com/office/drawing/2014/main" id="{7C4144DB-FE39-4494-BAAF-44E6DBD04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8285" y="5120529"/>
            <a:ext cx="3276600" cy="1012172"/>
          </a:xfrm>
          <a:prstGeom prst="wedgeRoundRectCallout">
            <a:avLst>
              <a:gd name="adj1" fmla="val -67353"/>
              <a:gd name="adj2" fmla="val 3095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Options to disable send/receive</a:t>
            </a:r>
            <a:endParaRPr lang="bg-BG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557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23D262-3EFF-4362-8EF1-7CD47620F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simple web server</a:t>
            </a:r>
          </a:p>
          <a:p>
            <a:pPr lvl="1"/>
            <a:r>
              <a:rPr lang="en-US" dirty="0"/>
              <a:t>Receive a request from a client</a:t>
            </a:r>
          </a:p>
          <a:p>
            <a:pPr lvl="1"/>
            <a:r>
              <a:rPr lang="en-US" dirty="0"/>
              <a:t>Print the request on the console	</a:t>
            </a:r>
          </a:p>
          <a:p>
            <a:pPr lvl="1"/>
            <a:r>
              <a:rPr lang="en-US" dirty="0"/>
              <a:t>Write response to client's interface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Problem: Simple Web Server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7271E4-1779-4E3E-A390-376E7ABAC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64" y="4731572"/>
            <a:ext cx="3352800" cy="10455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957718-62F6-487A-8343-2D45447781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8"/>
          <a:stretch/>
        </p:blipFill>
        <p:spPr>
          <a:xfrm>
            <a:off x="4363672" y="4114800"/>
            <a:ext cx="7441732" cy="22398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090FBA-7AC9-496C-B4FE-BC79F8EFB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1524000"/>
            <a:ext cx="3891774" cy="1727118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8B5F7583-C9A9-4EAE-BA01-00B2BE10E678}"/>
              </a:ext>
            </a:extLst>
          </p:cNvPr>
          <p:cNvSpPr/>
          <p:nvPr/>
        </p:nvSpPr>
        <p:spPr>
          <a:xfrm>
            <a:off x="3718144" y="5105400"/>
            <a:ext cx="547468" cy="37750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53F9E226-7174-45E2-AD0B-E5999625DF7F}"/>
              </a:ext>
            </a:extLst>
          </p:cNvPr>
          <p:cNvSpPr/>
          <p:nvPr/>
        </p:nvSpPr>
        <p:spPr>
          <a:xfrm flipV="1">
            <a:off x="9221399" y="3479057"/>
            <a:ext cx="381000" cy="4572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61799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Solution: Web Server with TcpClient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E6AF8F-5BD3-4F2A-84C4-D5BDC8C7F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151121"/>
            <a:ext cx="11163397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 async void Connect(TcpListener listener)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while (true)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TODO: Accept TcpClient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TODO: Read request data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TODO: Send data to client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var message = Encoding.ASCII.GetString(buffer);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Console.WriteLine(message);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client.GetStream().Dispose();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78092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Start()</a:t>
            </a:r>
            <a:r>
              <a:rPr lang="en-US" sz="3200" dirty="0"/>
              <a:t> – schedules the thread for execution</a:t>
            </a:r>
          </a:p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Join()</a:t>
            </a:r>
            <a:r>
              <a:rPr lang="en-US" sz="3200" noProof="1"/>
              <a:t> – waits for the thread to finish its work (blocks the calling thread)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System.Thread</a:t>
            </a:r>
            <a:endParaRPr lang="en-US" noProof="1">
              <a:cs typeface="Consolas" panose="020B0609020204030204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8079" y="3238883"/>
            <a:ext cx="11529490" cy="27307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Thread primes = new Thread(() =&gt; PrintPrimesInRange(1, 10000));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primes.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Start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Console.WriteLine("Waiting for thread to finish work...");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primes.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96206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Solution: Web Server with TcpClient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E6AF8F-5BD3-4F2A-84C4-D5BDC8C7F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14" y="1524000"/>
            <a:ext cx="11277604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void Main()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IPAddress address = IPAddress.Parse("127.0.0.1");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int port = 1300;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TcpListener listener = new TcpListener(address, port);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listener.Start();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var task = Task.Run(() =&gt; Connect(listener));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task.Wait();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446530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Solution: Web Server with Socket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E6AF8F-5BD3-4F2A-84C4-D5BDC8C7F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151121"/>
            <a:ext cx="11163397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 async void Connect(TcpListener listener)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while (true)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TODO: Accept socket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TODO: Read request data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TODO: Send data to client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var message = Encoding.ASCII.GetString(buffer);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Console.WriteLine(message);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socket.ShutDown();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825171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Operating System Concurrency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DA2B10-1783-4F53-8DE1-F86D56474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Synchronous Execution &amp; Multitasking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595" y="1371600"/>
            <a:ext cx="4299706" cy="3321065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37312665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907760" y="3639357"/>
            <a:ext cx="3205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Program.exe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program's code is translated to CPU instructions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Execution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1" y="4204860"/>
            <a:ext cx="7037899" cy="23613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r>
              <a:rPr lang="pt-BR" b="1" dirty="0">
                <a:latin typeface="Consolas" panose="020B0609020204030204" pitchFamily="49" charset="0"/>
                <a:cs typeface="Consolas" panose="020B0609020204030204" pitchFamily="49" charset="0"/>
              </a:rPr>
              <a:t> 00DA2655  mov   dword ptr [ebp-40h],5  </a:t>
            </a:r>
          </a:p>
          <a:p>
            <a:r>
              <a:rPr lang="pt-BR" b="1" dirty="0">
                <a:latin typeface="Consolas" panose="020B0609020204030204" pitchFamily="49" charset="0"/>
                <a:cs typeface="Consolas" panose="020B0609020204030204" pitchFamily="49" charset="0"/>
              </a:rPr>
              <a:t> 00DA265C  mov   dword ptr [ebp-44h],4  </a:t>
            </a:r>
          </a:p>
          <a:p>
            <a:r>
              <a:rPr lang="pt-BR" b="1" dirty="0">
                <a:latin typeface="Consolas" panose="020B0609020204030204" pitchFamily="49" charset="0"/>
                <a:cs typeface="Consolas" panose="020B0609020204030204" pitchFamily="49" charset="0"/>
              </a:rPr>
              <a:t> 00DA2663  mov   ecx,dword ptr [ebp-40h]  </a:t>
            </a:r>
          </a:p>
          <a:p>
            <a:r>
              <a:rPr lang="pt-BR" b="1" dirty="0">
                <a:latin typeface="Consolas" panose="020B0609020204030204" pitchFamily="49" charset="0"/>
                <a:cs typeface="Consolas" panose="020B0609020204030204" pitchFamily="49" charset="0"/>
              </a:rPr>
              <a:t> 00DA2666  add   ecx,dword ptr [ebp-44h]  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00DA2669  call  73B5A920  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00DA266E  </a:t>
            </a:r>
            <a:r>
              <a:rPr lang="en-US" b="1" noProof="1">
                <a:latin typeface="Consolas" panose="020B0609020204030204" pitchFamily="49" charset="0"/>
                <a:cs typeface="Consolas" panose="020B0609020204030204" pitchFamily="49" charset="0"/>
              </a:rPr>
              <a:t>nop 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2317196"/>
            <a:ext cx="5715000" cy="1253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r>
              <a:rPr lang="en-US" b="1" noProof="1">
                <a:latin typeface="Consolas" panose="020B0609020204030204" pitchFamily="49" charset="0"/>
                <a:cs typeface="Consolas" panose="020B0609020204030204" pitchFamily="49" charset="0"/>
              </a:rPr>
              <a:t> int a = 5;</a:t>
            </a:r>
          </a:p>
          <a:p>
            <a:r>
              <a:rPr lang="en-US" b="1" noProof="1">
                <a:latin typeface="Consolas" panose="020B0609020204030204" pitchFamily="49" charset="0"/>
                <a:cs typeface="Consolas" panose="020B0609020204030204" pitchFamily="49" charset="0"/>
              </a:rPr>
              <a:t> int b = 4;</a:t>
            </a:r>
          </a:p>
          <a:p>
            <a:r>
              <a:rPr lang="en-US" b="1" noProof="1">
                <a:latin typeface="Consolas" panose="020B0609020204030204" pitchFamily="49" charset="0"/>
                <a:cs typeface="Consolas" panose="020B0609020204030204" pitchFamily="49" charset="0"/>
              </a:rPr>
              <a:t> Console.WriteLine(a + b);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3778051" y="3647816"/>
            <a:ext cx="254652" cy="466984"/>
          </a:xfrm>
          <a:prstGeom prst="downArrow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4531262" y="3491907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Compilation</a:t>
            </a:r>
          </a:p>
        </p:txBody>
      </p:sp>
      <p:pic>
        <p:nvPicPr>
          <p:cNvPr id="1026" name="Picture 2" descr="http://www.cepco.ru/images/icons2/png/cpu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9791" y="1924486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228012" y="389638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Single-Core CPU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7760" y="1734357"/>
            <a:ext cx="3205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Program.cs</a:t>
            </a:r>
          </a:p>
        </p:txBody>
      </p:sp>
      <p:sp>
        <p:nvSpPr>
          <p:cNvPr id="13" name="AutoShape 23"/>
          <p:cNvSpPr>
            <a:spLocks noChangeArrowheads="1"/>
          </p:cNvSpPr>
          <p:nvPr/>
        </p:nvSpPr>
        <p:spPr bwMode="auto">
          <a:xfrm>
            <a:off x="8429272" y="4702938"/>
            <a:ext cx="3326599" cy="1012172"/>
          </a:xfrm>
          <a:prstGeom prst="wedgeRoundRectCallout">
            <a:avLst>
              <a:gd name="adj1" fmla="val -70885"/>
              <a:gd name="adj2" fmla="val -22061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Instructions are executed one by one</a:t>
            </a:r>
            <a:endParaRPr lang="bg-BG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8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 animBg="1"/>
      <p:bldP spid="6" grpId="0" animBg="1"/>
      <p:bldP spid="8" grpId="0" animBg="1"/>
      <p:bldP spid="9" grpId="0"/>
      <p:bldP spid="1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computer can run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many processes </a:t>
            </a:r>
            <a:r>
              <a:rPr lang="en-US" dirty="0"/>
              <a:t>(applications) at once</a:t>
            </a:r>
          </a:p>
          <a:p>
            <a:pPr lvl="1"/>
            <a:r>
              <a:rPr lang="en-US" dirty="0"/>
              <a:t>But its CPU can only execute one instruction at a time</a:t>
            </a:r>
          </a:p>
          <a:p>
            <a:pPr lvl="1"/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Parellelism</a:t>
            </a:r>
            <a:r>
              <a:rPr lang="en-US" noProof="1"/>
              <a:t> is achieved by the operating system's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scheduler</a:t>
            </a:r>
          </a:p>
          <a:p>
            <a:pPr lvl="2"/>
            <a:r>
              <a:rPr lang="en-US" noProof="1"/>
              <a:t>Grants each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thread</a:t>
            </a:r>
            <a:r>
              <a:rPr lang="en-US" noProof="1"/>
              <a:t> a small interval of time to run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Multi-Tasking</a:t>
            </a:r>
          </a:p>
        </p:txBody>
      </p:sp>
      <p:sp>
        <p:nvSpPr>
          <p:cNvPr id="21" name="Rectangle 27"/>
          <p:cNvSpPr>
            <a:spLocks noChangeArrowheads="1"/>
          </p:cNvSpPr>
          <p:nvPr/>
        </p:nvSpPr>
        <p:spPr bwMode="auto">
          <a:xfrm>
            <a:off x="441212" y="4114800"/>
            <a:ext cx="11125200" cy="1295400"/>
          </a:xfrm>
          <a:prstGeom prst="rect">
            <a:avLst/>
          </a:prstGeom>
          <a:solidFill>
            <a:schemeClr val="bg1">
              <a:alpha val="20000"/>
            </a:schemeClr>
          </a:solidFill>
          <a:ln w="9525" cap="rnd" algn="ctr">
            <a:solidFill>
              <a:schemeClr val="accent5">
                <a:lumMod val="20000"/>
                <a:lumOff val="80000"/>
              </a:schemeClr>
            </a:solidFill>
            <a:prstDash val="sysDot"/>
            <a:round/>
            <a:headEnd/>
            <a:tailEnd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/>
          <a:lstStyle/>
          <a:p>
            <a:endParaRPr lang="en-US" sz="1500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93612" y="4953000"/>
            <a:ext cx="10744200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17412" y="5010090"/>
            <a:ext cx="1095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0	          5	                     10	            15	                        20	               25	            </a:t>
            </a:r>
            <a:r>
              <a:rPr lang="en-US" sz="2000" b="1" noProof="1"/>
              <a:t>ms  </a:t>
            </a:r>
          </a:p>
        </p:txBody>
      </p:sp>
      <p:graphicFrame>
        <p:nvGraphicFramePr>
          <p:cNvPr id="25" name="Group 134"/>
          <p:cNvGraphicFramePr>
            <a:graphicFrameLocks/>
          </p:cNvGraphicFramePr>
          <p:nvPr>
            <p:extLst/>
          </p:nvPr>
        </p:nvGraphicFramePr>
        <p:xfrm>
          <a:off x="593612" y="4343400"/>
          <a:ext cx="1752600" cy="381000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program.exe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Group 134"/>
          <p:cNvGraphicFramePr>
            <a:graphicFrameLocks/>
          </p:cNvGraphicFramePr>
          <p:nvPr>
            <p:extLst/>
          </p:nvPr>
        </p:nvGraphicFramePr>
        <p:xfrm>
          <a:off x="2498612" y="4343400"/>
          <a:ext cx="1752600" cy="381000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chrome.exe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Group 134"/>
          <p:cNvGraphicFramePr>
            <a:graphicFrameLocks/>
          </p:cNvGraphicFramePr>
          <p:nvPr>
            <p:extLst/>
          </p:nvPr>
        </p:nvGraphicFramePr>
        <p:xfrm>
          <a:off x="4403612" y="4343400"/>
          <a:ext cx="1752600" cy="381000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winamp.exe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Group 134"/>
          <p:cNvGraphicFramePr>
            <a:graphicFrameLocks/>
          </p:cNvGraphicFramePr>
          <p:nvPr>
            <p:extLst/>
          </p:nvPr>
        </p:nvGraphicFramePr>
        <p:xfrm>
          <a:off x="6308612" y="4343400"/>
          <a:ext cx="1752600" cy="381000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system.exe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" name="Group 134"/>
          <p:cNvGraphicFramePr>
            <a:graphicFrameLocks/>
          </p:cNvGraphicFramePr>
          <p:nvPr>
            <p:extLst/>
          </p:nvPr>
        </p:nvGraphicFramePr>
        <p:xfrm>
          <a:off x="8213612" y="4343400"/>
          <a:ext cx="1752600" cy="381000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program.exe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" name="Group 134"/>
          <p:cNvGraphicFramePr>
            <a:graphicFrameLocks/>
          </p:cNvGraphicFramePr>
          <p:nvPr>
            <p:extLst/>
          </p:nvPr>
        </p:nvGraphicFramePr>
        <p:xfrm>
          <a:off x="10152034" y="4343400"/>
          <a:ext cx="652378" cy="381000"/>
        </p:xfrm>
        <a:graphic>
          <a:graphicData uri="http://schemas.openxmlformats.org/drawingml/2006/table">
            <a:tbl>
              <a:tblPr/>
              <a:tblGrid>
                <a:gridCol w="652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430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...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3" name="Straight Connector 32"/>
          <p:cNvCxnSpPr/>
          <p:nvPr/>
        </p:nvCxnSpPr>
        <p:spPr>
          <a:xfrm>
            <a:off x="593612" y="4876800"/>
            <a:ext cx="0" cy="152400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422412" y="4876800"/>
            <a:ext cx="0" cy="152400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327412" y="4883607"/>
            <a:ext cx="0" cy="152400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232412" y="4876800"/>
            <a:ext cx="0" cy="152400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8137412" y="4876800"/>
            <a:ext cx="0" cy="152400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0042412" y="4876800"/>
            <a:ext cx="0" cy="152400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53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2438" indent="-452438">
              <a:lnSpc>
                <a:spcPct val="10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thread</a:t>
            </a:r>
            <a:r>
              <a:rPr lang="en-US" dirty="0"/>
              <a:t> is a unit of code execution</a:t>
            </a:r>
          </a:p>
          <a:p>
            <a:pPr marL="757185" lvl="2" indent="-452438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Each thread has its own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call stack</a:t>
            </a:r>
          </a:p>
          <a:p>
            <a:pPr marL="452438" lvl="1" indent="-452438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</a:pP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Multithreading </a:t>
            </a:r>
            <a:r>
              <a:rPr lang="en-US" sz="3400" dirty="0"/>
              <a:t>means a program can do several </a:t>
            </a:r>
          </a:p>
          <a:p>
            <a:pPr marL="0" lvl="1" indent="0">
              <a:lnSpc>
                <a:spcPct val="100000"/>
              </a:lnSpc>
              <a:buClr>
                <a:srgbClr val="F2B254"/>
              </a:buClr>
              <a:buSzPct val="100000"/>
              <a:buNone/>
            </a:pPr>
            <a:r>
              <a:rPr lang="en-US" sz="3400" dirty="0"/>
              <a:t>operations in parallel by using many threads</a:t>
            </a:r>
          </a:p>
          <a:p>
            <a:pPr marL="761947" lvl="2" indent="-457200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Used to offload CPU-demanding work so the main thread does not block</a:t>
            </a:r>
          </a:p>
          <a:p>
            <a:pPr marL="761947" lvl="2" indent="-457200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Can lead to synchronization issues and unexpected results</a:t>
            </a:r>
          </a:p>
          <a:p>
            <a:pPr marL="452438" indent="-452438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Tasks</a:t>
            </a:r>
            <a:r>
              <a:rPr lang="en-US" dirty="0"/>
              <a:t> facilitate the work with multithreading</a:t>
            </a:r>
          </a:p>
          <a:p>
            <a:pPr marL="757184" lvl="1" indent="-452438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dirty="0"/>
              <a:t> 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dirty="0"/>
              <a:t> keywords</a:t>
            </a:r>
          </a:p>
        </p:txBody>
      </p:sp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69BF2E-5685-4170-80DD-713A899078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301804" y="1042701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06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Asynchronous Programming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https://softuni.bg/courses/csharp-web-development-basics</a:t>
            </a:r>
            <a:r>
              <a:rPr lang="en-US" dirty="0"/>
              <a:t>  </a:t>
            </a:r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Print all even numbers in a given range</a:t>
            </a:r>
          </a:p>
          <a:p>
            <a:r>
              <a:rPr lang="en-US" dirty="0"/>
              <a:t>Printing should be executed on a separate thread</a:t>
            </a:r>
          </a:p>
          <a:p>
            <a:r>
              <a:rPr lang="en-US" dirty="0"/>
              <a:t>After all numbers are printed print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Thread finished work</a:t>
            </a:r>
            <a:r>
              <a:rPr lang="en-US" dirty="0"/>
              <a:t>"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Even Numbers Thread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436812" y="4671090"/>
            <a:ext cx="1441485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C1884C-0854-4757-B313-A0D0BA42D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954" y="3593871"/>
            <a:ext cx="4191000" cy="27307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Thread finished work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F8C9AD1-2927-49A9-BE4C-D5192302438B}"/>
              </a:ext>
            </a:extLst>
          </p:cNvPr>
          <p:cNvSpPr/>
          <p:nvPr/>
        </p:nvSpPr>
        <p:spPr>
          <a:xfrm>
            <a:off x="4278946" y="4770204"/>
            <a:ext cx="799491" cy="3780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09457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Even Numbers Thread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C1884C-0854-4757-B313-A0D0BA42D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412" y="1600200"/>
            <a:ext cx="10729800" cy="40233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TODO: read start and end numbers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Thread evens = new Thread(() =&gt; 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PrintEvenNumbers(start, end));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evens.Start();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evens.Join();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Console.WriteLine("Thread finished work");</a:t>
            </a:r>
          </a:p>
          <a:p>
            <a:pPr marL="182880"/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TODO: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implement method PrintEvenNumbers</a:t>
            </a:r>
          </a:p>
        </p:txBody>
      </p:sp>
    </p:spTree>
    <p:extLst>
      <p:ext uri="{BB962C8B-B14F-4D97-AF65-F5344CB8AC3E}">
        <p14:creationId xmlns:p14="http://schemas.microsoft.com/office/powerpoint/2010/main" val="5158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23942</TotalTime>
  <Words>4293</Words>
  <Application>Microsoft Office PowerPoint</Application>
  <PresentationFormat>Custom</PresentationFormat>
  <Paragraphs>872</Paragraphs>
  <Slides>78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4" baseType="lpstr">
      <vt:lpstr>Arial</vt:lpstr>
      <vt:lpstr>Calibri</vt:lpstr>
      <vt:lpstr>Consolas</vt:lpstr>
      <vt:lpstr>Wingdings</vt:lpstr>
      <vt:lpstr>Wingdings 2</vt:lpstr>
      <vt:lpstr>SoftUni 16x9</vt:lpstr>
      <vt:lpstr>Asynchronous Processing</vt:lpstr>
      <vt:lpstr>Table of Contents</vt:lpstr>
      <vt:lpstr>Have a Question?</vt:lpstr>
      <vt:lpstr>Threads</vt:lpstr>
      <vt:lpstr>Threads</vt:lpstr>
      <vt:lpstr>Threads in C#</vt:lpstr>
      <vt:lpstr>System.Thread</vt:lpstr>
      <vt:lpstr>Problem: Even Numbers Thread</vt:lpstr>
      <vt:lpstr>Solution: Even Numbers Thread</vt:lpstr>
      <vt:lpstr>Thread – Example</vt:lpstr>
      <vt:lpstr>Thread Stack</vt:lpstr>
      <vt:lpstr>Thread Race Conditions</vt:lpstr>
      <vt:lpstr>Thread Safety</vt:lpstr>
      <vt:lpstr>Exception Handling</vt:lpstr>
      <vt:lpstr>Exception Handling – the Right Way</vt:lpstr>
      <vt:lpstr>Synchronous Programming</vt:lpstr>
      <vt:lpstr>Synchronous Programming</vt:lpstr>
      <vt:lpstr>Synchronous Code</vt:lpstr>
      <vt:lpstr>Synchronous Code - Long Running Operation</vt:lpstr>
      <vt:lpstr>Synchronous Programming Drawbacks</vt:lpstr>
      <vt:lpstr>Asynchronous Programming</vt:lpstr>
      <vt:lpstr>Asynchronous Programming</vt:lpstr>
      <vt:lpstr>Asynchronous Programming – Benefits</vt:lpstr>
      <vt:lpstr>Asynchronous Programming – Drawbacks</vt:lpstr>
      <vt:lpstr>Asynchronous Code</vt:lpstr>
      <vt:lpstr>Tasks in C#</vt:lpstr>
      <vt:lpstr>Tasks in C#</vt:lpstr>
      <vt:lpstr>Creating Tasks in C#</vt:lpstr>
      <vt:lpstr>Problem: Slice File</vt:lpstr>
      <vt:lpstr>Solution: Slice a File to Pieces (1)</vt:lpstr>
      <vt:lpstr>Solution: Slice a File to Pieces (2)</vt:lpstr>
      <vt:lpstr>Live Demo: Parallel Image Flips</vt:lpstr>
      <vt:lpstr>Generic Tasks</vt:lpstr>
      <vt:lpstr>Live Demo: Sum Primes in Range</vt:lpstr>
      <vt:lpstr>Task Exception Handling</vt:lpstr>
      <vt:lpstr>Tasks with async and await</vt:lpstr>
      <vt:lpstr>Tasks with async and await (2)</vt:lpstr>
      <vt:lpstr>async and await – Example</vt:lpstr>
      <vt:lpstr>async and await – Example</vt:lpstr>
      <vt:lpstr>async and await – Example</vt:lpstr>
      <vt:lpstr>Live Demo: Tasks with Async and Await</vt:lpstr>
      <vt:lpstr>Build-in Async Methods - GetStringAsync</vt:lpstr>
      <vt:lpstr>Build-in Async Methods: Get Async</vt:lpstr>
      <vt:lpstr>Build-in Async Methods: Get Async</vt:lpstr>
      <vt:lpstr>Build-in Async Methods: Get Async</vt:lpstr>
      <vt:lpstr>Build-in Async Methods: Post Async</vt:lpstr>
      <vt:lpstr>Build-in Async Methods: GetStringAsync</vt:lpstr>
      <vt:lpstr>Build-in Async Methods: ReadAsync</vt:lpstr>
      <vt:lpstr>Build-in Async Methods: WriteAsync</vt:lpstr>
      <vt:lpstr>Example: Download File</vt:lpstr>
      <vt:lpstr>Example: Download HTML(1)</vt:lpstr>
      <vt:lpstr>Example: Download HTML(2)</vt:lpstr>
      <vt:lpstr>TCP Networking</vt:lpstr>
      <vt:lpstr>Transmission Control Protocol</vt:lpstr>
      <vt:lpstr>Transmission Control Protocol</vt:lpstr>
      <vt:lpstr>Transmission Control Protocol</vt:lpstr>
      <vt:lpstr>Transmission Control Protocol</vt:lpstr>
      <vt:lpstr>TCP Listener</vt:lpstr>
      <vt:lpstr>TCP Client</vt:lpstr>
      <vt:lpstr>TCP Client</vt:lpstr>
      <vt:lpstr>TCP Client</vt:lpstr>
      <vt:lpstr>TCP Client</vt:lpstr>
      <vt:lpstr>Socket</vt:lpstr>
      <vt:lpstr>Socket</vt:lpstr>
      <vt:lpstr>Socket</vt:lpstr>
      <vt:lpstr>Socket</vt:lpstr>
      <vt:lpstr>Socket</vt:lpstr>
      <vt:lpstr>Problem: Simple Web Server</vt:lpstr>
      <vt:lpstr>Solution: Web Server with TcpClient</vt:lpstr>
      <vt:lpstr>Solution: Web Server with TcpClient</vt:lpstr>
      <vt:lpstr>Solution: Web Server with Socket</vt:lpstr>
      <vt:lpstr>Operating System Concurrency</vt:lpstr>
      <vt:lpstr>Instruction Execution</vt:lpstr>
      <vt:lpstr>Multi-Tasking</vt:lpstr>
      <vt:lpstr>Summary</vt:lpstr>
      <vt:lpstr>Asynchronous Programming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Asynchronous Processing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Course Page - https://softuni.bg/courses/csharp-web-development-basics</dc:description>
  <cp:lastModifiedBy>Ralitsa Delcheva</cp:lastModifiedBy>
  <cp:revision>639</cp:revision>
  <dcterms:created xsi:type="dcterms:W3CDTF">2014-01-02T17:00:34Z</dcterms:created>
  <dcterms:modified xsi:type="dcterms:W3CDTF">2017-09-16T16:42:24Z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